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90" r:id="rId1"/>
  </p:sldMasterIdLst>
  <p:notesMasterIdLst>
    <p:notesMasterId r:id="rId19"/>
  </p:notesMasterIdLst>
  <p:sldIdLst>
    <p:sldId id="256" r:id="rId2"/>
    <p:sldId id="260" r:id="rId3"/>
    <p:sldId id="257" r:id="rId4"/>
    <p:sldId id="296" r:id="rId5"/>
    <p:sldId id="261" r:id="rId6"/>
    <p:sldId id="297" r:id="rId7"/>
    <p:sldId id="266" r:id="rId8"/>
    <p:sldId id="293" r:id="rId9"/>
    <p:sldId id="280" r:id="rId10"/>
    <p:sldId id="265" r:id="rId11"/>
    <p:sldId id="285" r:id="rId12"/>
    <p:sldId id="294" r:id="rId13"/>
    <p:sldId id="286" r:id="rId14"/>
    <p:sldId id="274" r:id="rId15"/>
    <p:sldId id="270" r:id="rId16"/>
    <p:sldId id="298" r:id="rId17"/>
    <p:sldId id="26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D04E16F3-A649-4E09-A382-FDA480F43883}">
          <p14:sldIdLst>
            <p14:sldId id="256"/>
            <p14:sldId id="260"/>
            <p14:sldId id="257"/>
          </p14:sldIdLst>
        </p14:section>
        <p14:section name="Névtelen szakasz" id="{C86E1950-6B7B-46B4-B155-13E3CDB740B1}">
          <p14:sldIdLst>
            <p14:sldId id="296"/>
            <p14:sldId id="261"/>
            <p14:sldId id="297"/>
            <p14:sldId id="266"/>
            <p14:sldId id="293"/>
            <p14:sldId id="280"/>
            <p14:sldId id="265"/>
            <p14:sldId id="285"/>
            <p14:sldId id="294"/>
            <p14:sldId id="286"/>
            <p14:sldId id="274"/>
            <p14:sldId id="270"/>
            <p14:sldId id="298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66"/>
    <a:srgbClr val="0033CC"/>
    <a:srgbClr val="00FF00"/>
    <a:srgbClr val="33CCCC"/>
    <a:srgbClr val="99FF33"/>
    <a:srgbClr val="000099"/>
    <a:srgbClr val="00FFCC"/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94660" autoAdjust="0"/>
  </p:normalViewPr>
  <p:slideViewPr>
    <p:cSldViewPr>
      <p:cViewPr varScale="1">
        <p:scale>
          <a:sx n="69" d="100"/>
          <a:sy n="69" d="100"/>
        </p:scale>
        <p:origin x="12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40BA76-FAA5-4B2D-A7E3-2C1A7F865FA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5BA1C697-4C3B-4292-98ED-E4A5129DFB2A}">
      <dgm:prSet custT="1"/>
      <dgm:spPr>
        <a:solidFill>
          <a:srgbClr val="FFFF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rPr>
            <a:t>ELÉRHETŐ pontszám: 200</a:t>
          </a:r>
          <a:endParaRPr kumimoji="0" lang="hu-HU" sz="24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endParaRPr>
        </a:p>
      </dgm:t>
    </dgm:pt>
    <dgm:pt modelId="{9676E39D-E403-48FE-BF47-7ABD65C0D410}" type="parTrans" cxnId="{1AB55F02-75D9-42E9-9172-15198BBF613F}">
      <dgm:prSet/>
      <dgm:spPr/>
      <dgm:t>
        <a:bodyPr/>
        <a:lstStyle/>
        <a:p>
          <a:endParaRPr lang="hu-HU"/>
        </a:p>
      </dgm:t>
    </dgm:pt>
    <dgm:pt modelId="{66195D91-51FC-4F57-A2DB-D6A656FE00E9}" type="sibTrans" cxnId="{1AB55F02-75D9-42E9-9172-15198BBF613F}">
      <dgm:prSet/>
      <dgm:spPr/>
      <dgm:t>
        <a:bodyPr/>
        <a:lstStyle/>
        <a:p>
          <a:endParaRPr lang="hu-HU"/>
        </a:p>
      </dgm:t>
    </dgm:pt>
    <dgm:pt modelId="{2D6DAF7F-058E-4199-A8F6-F0F4E068EF2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50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általános iskolából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 hozott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hu-HU" sz="17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gm:t>
    </dgm:pt>
    <dgm:pt modelId="{41412FA9-71A2-4705-B26B-FA2D9B66DC6E}" type="parTrans" cxnId="{FFC1F791-194D-4985-B1DC-FC7EA2B732C1}">
      <dgm:prSet/>
      <dgm:spPr/>
      <dgm:t>
        <a:bodyPr/>
        <a:lstStyle/>
        <a:p>
          <a:endParaRPr lang="hu-HU"/>
        </a:p>
      </dgm:t>
    </dgm:pt>
    <dgm:pt modelId="{3F7802D6-A3B8-43CF-80D1-3B4664817C36}" type="sibTrans" cxnId="{FFC1F791-194D-4985-B1DC-FC7EA2B732C1}">
      <dgm:prSet/>
      <dgm:spPr/>
      <dgm:t>
        <a:bodyPr/>
        <a:lstStyle/>
        <a:p>
          <a:endParaRPr lang="hu-HU"/>
        </a:p>
      </dgm:t>
    </dgm:pt>
    <dgm:pt modelId="{E4402C8F-63B4-4466-B588-526D7980F79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100 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egységes írásbeli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matematikából és anyanyelvből</a:t>
          </a:r>
          <a:endParaRPr kumimoji="0" lang="hu-HU" sz="17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gm:t>
    </dgm:pt>
    <dgm:pt modelId="{062E07EA-D46F-4951-9232-249778C53EB4}" type="parTrans" cxnId="{DD1EA473-B805-41AD-AC66-815F6DA4C849}">
      <dgm:prSet/>
      <dgm:spPr/>
      <dgm:t>
        <a:bodyPr/>
        <a:lstStyle/>
        <a:p>
          <a:endParaRPr lang="hu-HU"/>
        </a:p>
      </dgm:t>
    </dgm:pt>
    <dgm:pt modelId="{582CDFC9-96D6-432F-8597-AAB9CCDA892B}" type="sibTrans" cxnId="{DD1EA473-B805-41AD-AC66-815F6DA4C849}">
      <dgm:prSet/>
      <dgm:spPr/>
      <dgm:t>
        <a:bodyPr/>
        <a:lstStyle/>
        <a:p>
          <a:endParaRPr lang="hu-HU"/>
        </a:p>
      </dgm:t>
    </dgm:pt>
    <dgm:pt modelId="{8549ACDC-D505-4948-A741-041B898A960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9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50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 szóbeli vizsga</a:t>
          </a:r>
          <a:endParaRPr kumimoji="0" lang="hu-HU" sz="18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gm:t>
    </dgm:pt>
    <dgm:pt modelId="{2D77F425-3547-4BF2-9419-19A218306602}" type="parTrans" cxnId="{596785D0-0A2B-44F1-8476-8EB3D2E6CDFE}">
      <dgm:prSet/>
      <dgm:spPr/>
      <dgm:t>
        <a:bodyPr/>
        <a:lstStyle/>
        <a:p>
          <a:endParaRPr lang="hu-HU"/>
        </a:p>
      </dgm:t>
    </dgm:pt>
    <dgm:pt modelId="{C0B0223C-1BC2-4196-B68C-95D3435D2996}" type="sibTrans" cxnId="{596785D0-0A2B-44F1-8476-8EB3D2E6CDFE}">
      <dgm:prSet/>
      <dgm:spPr/>
      <dgm:t>
        <a:bodyPr/>
        <a:lstStyle/>
        <a:p>
          <a:endParaRPr lang="hu-HU"/>
        </a:p>
      </dgm:t>
    </dgm:pt>
    <dgm:pt modelId="{F8FDBFBA-35F3-42EE-85A4-A20E75E1D2A1}" type="pres">
      <dgm:prSet presAssocID="{F440BA76-FAA5-4B2D-A7E3-2C1A7F865FA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8089D19-A939-4252-A776-E1145651CCC7}" type="pres">
      <dgm:prSet presAssocID="{5BA1C697-4C3B-4292-98ED-E4A5129DFB2A}" presName="hierRoot1" presStyleCnt="0">
        <dgm:presLayoutVars>
          <dgm:hierBranch/>
        </dgm:presLayoutVars>
      </dgm:prSet>
      <dgm:spPr/>
    </dgm:pt>
    <dgm:pt modelId="{07695769-733D-43EE-8429-BF6E6D3656D9}" type="pres">
      <dgm:prSet presAssocID="{5BA1C697-4C3B-4292-98ED-E4A5129DFB2A}" presName="rootComposite1" presStyleCnt="0"/>
      <dgm:spPr/>
    </dgm:pt>
    <dgm:pt modelId="{237B87A9-0016-4467-9793-9EB293740FAE}" type="pres">
      <dgm:prSet presAssocID="{5BA1C697-4C3B-4292-98ED-E4A5129DFB2A}" presName="rootText1" presStyleLbl="node0" presStyleIdx="0" presStyleCnt="1" custScaleX="229981" custScaleY="63998" custLinFactNeighborX="2453" custLinFactNeighborY="8047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21652F5-8F77-422E-AC47-C6C82CCDCC47}" type="pres">
      <dgm:prSet presAssocID="{5BA1C697-4C3B-4292-98ED-E4A5129DFB2A}" presName="rootConnector1" presStyleLbl="node1" presStyleIdx="0" presStyleCnt="0"/>
      <dgm:spPr/>
      <dgm:t>
        <a:bodyPr/>
        <a:lstStyle/>
        <a:p>
          <a:endParaRPr lang="hu-HU"/>
        </a:p>
      </dgm:t>
    </dgm:pt>
    <dgm:pt modelId="{D273DEC4-2517-4BF0-B79D-09DB6E7815E4}" type="pres">
      <dgm:prSet presAssocID="{5BA1C697-4C3B-4292-98ED-E4A5129DFB2A}" presName="hierChild2" presStyleCnt="0"/>
      <dgm:spPr/>
    </dgm:pt>
    <dgm:pt modelId="{C99EC9A4-23DB-4213-B5A1-7B0E7D0A7563}" type="pres">
      <dgm:prSet presAssocID="{41412FA9-71A2-4705-B26B-FA2D9B66DC6E}" presName="Name35" presStyleLbl="parChTrans1D2" presStyleIdx="0" presStyleCnt="3"/>
      <dgm:spPr/>
      <dgm:t>
        <a:bodyPr/>
        <a:lstStyle/>
        <a:p>
          <a:endParaRPr lang="hu-HU"/>
        </a:p>
      </dgm:t>
    </dgm:pt>
    <dgm:pt modelId="{13A8C152-3438-44BB-9A9C-2C0B9ABA1552}" type="pres">
      <dgm:prSet presAssocID="{2D6DAF7F-058E-4199-A8F6-F0F4E068EF28}" presName="hierRoot2" presStyleCnt="0">
        <dgm:presLayoutVars>
          <dgm:hierBranch/>
        </dgm:presLayoutVars>
      </dgm:prSet>
      <dgm:spPr/>
    </dgm:pt>
    <dgm:pt modelId="{B8E2059F-22A0-4BD1-A2A8-4106AED1DE2F}" type="pres">
      <dgm:prSet presAssocID="{2D6DAF7F-058E-4199-A8F6-F0F4E068EF28}" presName="rootComposite" presStyleCnt="0"/>
      <dgm:spPr/>
    </dgm:pt>
    <dgm:pt modelId="{747F23C1-10D2-4311-BF8F-926CCF1F3E84}" type="pres">
      <dgm:prSet presAssocID="{2D6DAF7F-058E-4199-A8F6-F0F4E068EF28}" presName="rootText" presStyleLbl="node2" presStyleIdx="0" presStyleCnt="3" custScaleX="91603" custScaleY="96677" custLinFactNeighborX="7902" custLinFactNeighborY="-497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364A21A-D4AD-4161-9F5A-D3A847AC6508}" type="pres">
      <dgm:prSet presAssocID="{2D6DAF7F-058E-4199-A8F6-F0F4E068EF28}" presName="rootConnector" presStyleLbl="node2" presStyleIdx="0" presStyleCnt="3"/>
      <dgm:spPr/>
      <dgm:t>
        <a:bodyPr/>
        <a:lstStyle/>
        <a:p>
          <a:endParaRPr lang="hu-HU"/>
        </a:p>
      </dgm:t>
    </dgm:pt>
    <dgm:pt modelId="{53CFA050-F620-4974-8A64-235FFFB52686}" type="pres">
      <dgm:prSet presAssocID="{2D6DAF7F-058E-4199-A8F6-F0F4E068EF28}" presName="hierChild4" presStyleCnt="0"/>
      <dgm:spPr/>
    </dgm:pt>
    <dgm:pt modelId="{8A27441C-6353-4156-8CFE-AD0767F2BF4E}" type="pres">
      <dgm:prSet presAssocID="{2D6DAF7F-058E-4199-A8F6-F0F4E068EF28}" presName="hierChild5" presStyleCnt="0"/>
      <dgm:spPr/>
    </dgm:pt>
    <dgm:pt modelId="{7852FAA4-3CB1-4A8C-9360-40506225B4F3}" type="pres">
      <dgm:prSet presAssocID="{062E07EA-D46F-4951-9232-249778C53EB4}" presName="Name35" presStyleLbl="parChTrans1D2" presStyleIdx="1" presStyleCnt="3"/>
      <dgm:spPr/>
      <dgm:t>
        <a:bodyPr/>
        <a:lstStyle/>
        <a:p>
          <a:endParaRPr lang="hu-HU"/>
        </a:p>
      </dgm:t>
    </dgm:pt>
    <dgm:pt modelId="{4F3F9CCF-1422-4242-A933-975C405004EF}" type="pres">
      <dgm:prSet presAssocID="{E4402C8F-63B4-4466-B588-526D7980F79B}" presName="hierRoot2" presStyleCnt="0">
        <dgm:presLayoutVars>
          <dgm:hierBranch/>
        </dgm:presLayoutVars>
      </dgm:prSet>
      <dgm:spPr/>
    </dgm:pt>
    <dgm:pt modelId="{9863DD48-3ECF-405D-B5FC-3B453487DD45}" type="pres">
      <dgm:prSet presAssocID="{E4402C8F-63B4-4466-B588-526D7980F79B}" presName="rootComposite" presStyleCnt="0"/>
      <dgm:spPr/>
    </dgm:pt>
    <dgm:pt modelId="{91AB6FA1-5799-4EAC-987B-B2AD4689DBEB}" type="pres">
      <dgm:prSet presAssocID="{E4402C8F-63B4-4466-B588-526D7980F79B}" presName="rootText" presStyleLbl="node2" presStyleIdx="1" presStyleCnt="3" custScaleX="94191" custScaleY="94187" custLinFactNeighborX="-2135" custLinFactNeighborY="-497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1FB1461-24DE-4147-99BC-93C89DC1865E}" type="pres">
      <dgm:prSet presAssocID="{E4402C8F-63B4-4466-B588-526D7980F79B}" presName="rootConnector" presStyleLbl="node2" presStyleIdx="1" presStyleCnt="3"/>
      <dgm:spPr/>
      <dgm:t>
        <a:bodyPr/>
        <a:lstStyle/>
        <a:p>
          <a:endParaRPr lang="hu-HU"/>
        </a:p>
      </dgm:t>
    </dgm:pt>
    <dgm:pt modelId="{A2033E68-D7BF-4C67-AECF-78B884F051E7}" type="pres">
      <dgm:prSet presAssocID="{E4402C8F-63B4-4466-B588-526D7980F79B}" presName="hierChild4" presStyleCnt="0"/>
      <dgm:spPr/>
    </dgm:pt>
    <dgm:pt modelId="{A384D2B9-51D2-4BFD-BF71-A8EF30F57327}" type="pres">
      <dgm:prSet presAssocID="{E4402C8F-63B4-4466-B588-526D7980F79B}" presName="hierChild5" presStyleCnt="0"/>
      <dgm:spPr/>
    </dgm:pt>
    <dgm:pt modelId="{51082FFA-F2D0-43F9-910D-4EAFE06B933F}" type="pres">
      <dgm:prSet presAssocID="{2D77F425-3547-4BF2-9419-19A218306602}" presName="Name35" presStyleLbl="parChTrans1D2" presStyleIdx="2" presStyleCnt="3"/>
      <dgm:spPr/>
      <dgm:t>
        <a:bodyPr/>
        <a:lstStyle/>
        <a:p>
          <a:endParaRPr lang="hu-HU"/>
        </a:p>
      </dgm:t>
    </dgm:pt>
    <dgm:pt modelId="{ECE24E0F-F835-4260-B25D-1BA17A5F2A09}" type="pres">
      <dgm:prSet presAssocID="{8549ACDC-D505-4948-A741-041B898A960D}" presName="hierRoot2" presStyleCnt="0">
        <dgm:presLayoutVars>
          <dgm:hierBranch/>
        </dgm:presLayoutVars>
      </dgm:prSet>
      <dgm:spPr/>
    </dgm:pt>
    <dgm:pt modelId="{7CA78957-1139-45AB-A846-3575791ACE2F}" type="pres">
      <dgm:prSet presAssocID="{8549ACDC-D505-4948-A741-041B898A960D}" presName="rootComposite" presStyleCnt="0"/>
      <dgm:spPr/>
    </dgm:pt>
    <dgm:pt modelId="{C818F9EA-B1C0-4355-A782-7CDA3A30BE2B}" type="pres">
      <dgm:prSet presAssocID="{8549ACDC-D505-4948-A741-041B898A960D}" presName="rootText" presStyleLbl="node2" presStyleIdx="2" presStyleCnt="3" custScaleX="78300" custScaleY="91790" custLinFactNeighborX="-10148" custLinFactNeighborY="-463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14A3AE7-F5EA-4800-BDE1-5D941831F7E8}" type="pres">
      <dgm:prSet presAssocID="{8549ACDC-D505-4948-A741-041B898A960D}" presName="rootConnector" presStyleLbl="node2" presStyleIdx="2" presStyleCnt="3"/>
      <dgm:spPr/>
      <dgm:t>
        <a:bodyPr/>
        <a:lstStyle/>
        <a:p>
          <a:endParaRPr lang="hu-HU"/>
        </a:p>
      </dgm:t>
    </dgm:pt>
    <dgm:pt modelId="{78D56919-7CA2-4D1A-8857-0964C3E2E12D}" type="pres">
      <dgm:prSet presAssocID="{8549ACDC-D505-4948-A741-041B898A960D}" presName="hierChild4" presStyleCnt="0"/>
      <dgm:spPr/>
    </dgm:pt>
    <dgm:pt modelId="{AAC26B37-4084-430F-A490-EECB450CA60D}" type="pres">
      <dgm:prSet presAssocID="{8549ACDC-D505-4948-A741-041B898A960D}" presName="hierChild5" presStyleCnt="0"/>
      <dgm:spPr/>
    </dgm:pt>
    <dgm:pt modelId="{F5BA3155-D517-4E4F-9BDB-8903958541E8}" type="pres">
      <dgm:prSet presAssocID="{5BA1C697-4C3B-4292-98ED-E4A5129DFB2A}" presName="hierChild3" presStyleCnt="0"/>
      <dgm:spPr/>
    </dgm:pt>
  </dgm:ptLst>
  <dgm:cxnLst>
    <dgm:cxn modelId="{FFC1F791-194D-4985-B1DC-FC7EA2B732C1}" srcId="{5BA1C697-4C3B-4292-98ED-E4A5129DFB2A}" destId="{2D6DAF7F-058E-4199-A8F6-F0F4E068EF28}" srcOrd="0" destOrd="0" parTransId="{41412FA9-71A2-4705-B26B-FA2D9B66DC6E}" sibTransId="{3F7802D6-A3B8-43CF-80D1-3B4664817C36}"/>
    <dgm:cxn modelId="{C9F118E4-9620-47AD-949B-49D869BD19EB}" type="presOf" srcId="{5BA1C697-4C3B-4292-98ED-E4A5129DFB2A}" destId="{237B87A9-0016-4467-9793-9EB293740FAE}" srcOrd="0" destOrd="0" presId="urn:microsoft.com/office/officeart/2005/8/layout/orgChart1"/>
    <dgm:cxn modelId="{70F3636A-73BF-4481-800D-99C9F8F5C533}" type="presOf" srcId="{E4402C8F-63B4-4466-B588-526D7980F79B}" destId="{91AB6FA1-5799-4EAC-987B-B2AD4689DBEB}" srcOrd="0" destOrd="0" presId="urn:microsoft.com/office/officeart/2005/8/layout/orgChart1"/>
    <dgm:cxn modelId="{66C6FB29-2C58-433E-B09D-CD73D3ABB4EB}" type="presOf" srcId="{2D6DAF7F-058E-4199-A8F6-F0F4E068EF28}" destId="{B364A21A-D4AD-4161-9F5A-D3A847AC6508}" srcOrd="1" destOrd="0" presId="urn:microsoft.com/office/officeart/2005/8/layout/orgChart1"/>
    <dgm:cxn modelId="{96714F9C-C353-4205-AFB7-3FE6CF4087F1}" type="presOf" srcId="{8549ACDC-D505-4948-A741-041B898A960D}" destId="{514A3AE7-F5EA-4800-BDE1-5D941831F7E8}" srcOrd="1" destOrd="0" presId="urn:microsoft.com/office/officeart/2005/8/layout/orgChart1"/>
    <dgm:cxn modelId="{23D1CDC7-EF66-498C-B882-0A99EB192E9E}" type="presOf" srcId="{062E07EA-D46F-4951-9232-249778C53EB4}" destId="{7852FAA4-3CB1-4A8C-9360-40506225B4F3}" srcOrd="0" destOrd="0" presId="urn:microsoft.com/office/officeart/2005/8/layout/orgChart1"/>
    <dgm:cxn modelId="{218BE7BD-36F8-459A-9AC9-9C4D8B49EE8A}" type="presOf" srcId="{41412FA9-71A2-4705-B26B-FA2D9B66DC6E}" destId="{C99EC9A4-23DB-4213-B5A1-7B0E7D0A7563}" srcOrd="0" destOrd="0" presId="urn:microsoft.com/office/officeart/2005/8/layout/orgChart1"/>
    <dgm:cxn modelId="{1AB55F02-75D9-42E9-9172-15198BBF613F}" srcId="{F440BA76-FAA5-4B2D-A7E3-2C1A7F865FAA}" destId="{5BA1C697-4C3B-4292-98ED-E4A5129DFB2A}" srcOrd="0" destOrd="0" parTransId="{9676E39D-E403-48FE-BF47-7ABD65C0D410}" sibTransId="{66195D91-51FC-4F57-A2DB-D6A656FE00E9}"/>
    <dgm:cxn modelId="{596785D0-0A2B-44F1-8476-8EB3D2E6CDFE}" srcId="{5BA1C697-4C3B-4292-98ED-E4A5129DFB2A}" destId="{8549ACDC-D505-4948-A741-041B898A960D}" srcOrd="2" destOrd="0" parTransId="{2D77F425-3547-4BF2-9419-19A218306602}" sibTransId="{C0B0223C-1BC2-4196-B68C-95D3435D2996}"/>
    <dgm:cxn modelId="{C2AE5A5A-CE8F-4089-923F-1E3DA365EB2D}" type="presOf" srcId="{2D77F425-3547-4BF2-9419-19A218306602}" destId="{51082FFA-F2D0-43F9-910D-4EAFE06B933F}" srcOrd="0" destOrd="0" presId="urn:microsoft.com/office/officeart/2005/8/layout/orgChart1"/>
    <dgm:cxn modelId="{140863D8-6F83-4E61-9EA7-950E6264D787}" type="presOf" srcId="{5BA1C697-4C3B-4292-98ED-E4A5129DFB2A}" destId="{321652F5-8F77-422E-AC47-C6C82CCDCC47}" srcOrd="1" destOrd="0" presId="urn:microsoft.com/office/officeart/2005/8/layout/orgChart1"/>
    <dgm:cxn modelId="{AEF47DFC-200A-4CA5-B962-F3B6D1317C26}" type="presOf" srcId="{2D6DAF7F-058E-4199-A8F6-F0F4E068EF28}" destId="{747F23C1-10D2-4311-BF8F-926CCF1F3E84}" srcOrd="0" destOrd="0" presId="urn:microsoft.com/office/officeart/2005/8/layout/orgChart1"/>
    <dgm:cxn modelId="{67E20F89-05D8-48F9-B9D0-740EF8C12549}" type="presOf" srcId="{8549ACDC-D505-4948-A741-041B898A960D}" destId="{C818F9EA-B1C0-4355-A782-7CDA3A30BE2B}" srcOrd="0" destOrd="0" presId="urn:microsoft.com/office/officeart/2005/8/layout/orgChart1"/>
    <dgm:cxn modelId="{DD1EA473-B805-41AD-AC66-815F6DA4C849}" srcId="{5BA1C697-4C3B-4292-98ED-E4A5129DFB2A}" destId="{E4402C8F-63B4-4466-B588-526D7980F79B}" srcOrd="1" destOrd="0" parTransId="{062E07EA-D46F-4951-9232-249778C53EB4}" sibTransId="{582CDFC9-96D6-432F-8597-AAB9CCDA892B}"/>
    <dgm:cxn modelId="{5342BFB6-5226-43E9-8770-236773302893}" type="presOf" srcId="{E4402C8F-63B4-4466-B588-526D7980F79B}" destId="{D1FB1461-24DE-4147-99BC-93C89DC1865E}" srcOrd="1" destOrd="0" presId="urn:microsoft.com/office/officeart/2005/8/layout/orgChart1"/>
    <dgm:cxn modelId="{075C6FD8-69C6-4A8E-937A-F3CC0EEB3493}" type="presOf" srcId="{F440BA76-FAA5-4B2D-A7E3-2C1A7F865FAA}" destId="{F8FDBFBA-35F3-42EE-85A4-A20E75E1D2A1}" srcOrd="0" destOrd="0" presId="urn:microsoft.com/office/officeart/2005/8/layout/orgChart1"/>
    <dgm:cxn modelId="{E029361D-7379-4A30-AC39-9B93D85881A8}" type="presParOf" srcId="{F8FDBFBA-35F3-42EE-85A4-A20E75E1D2A1}" destId="{78089D19-A939-4252-A776-E1145651CCC7}" srcOrd="0" destOrd="0" presId="urn:microsoft.com/office/officeart/2005/8/layout/orgChart1"/>
    <dgm:cxn modelId="{9AD9C1DC-3198-4144-9AAD-16B8AF6A14D1}" type="presParOf" srcId="{78089D19-A939-4252-A776-E1145651CCC7}" destId="{07695769-733D-43EE-8429-BF6E6D3656D9}" srcOrd="0" destOrd="0" presId="urn:microsoft.com/office/officeart/2005/8/layout/orgChart1"/>
    <dgm:cxn modelId="{8FA7B341-C45B-46C3-B841-D3254B881B2B}" type="presParOf" srcId="{07695769-733D-43EE-8429-BF6E6D3656D9}" destId="{237B87A9-0016-4467-9793-9EB293740FAE}" srcOrd="0" destOrd="0" presId="urn:microsoft.com/office/officeart/2005/8/layout/orgChart1"/>
    <dgm:cxn modelId="{78D5DE36-C680-4C6C-96DE-27147DB9C1FB}" type="presParOf" srcId="{07695769-733D-43EE-8429-BF6E6D3656D9}" destId="{321652F5-8F77-422E-AC47-C6C82CCDCC47}" srcOrd="1" destOrd="0" presId="urn:microsoft.com/office/officeart/2005/8/layout/orgChart1"/>
    <dgm:cxn modelId="{64B82420-541E-4C4D-AB69-2A46E8DAFE23}" type="presParOf" srcId="{78089D19-A939-4252-A776-E1145651CCC7}" destId="{D273DEC4-2517-4BF0-B79D-09DB6E7815E4}" srcOrd="1" destOrd="0" presId="urn:microsoft.com/office/officeart/2005/8/layout/orgChart1"/>
    <dgm:cxn modelId="{FDE48D9D-7B95-4E65-8FF8-A6D2DE703F2F}" type="presParOf" srcId="{D273DEC4-2517-4BF0-B79D-09DB6E7815E4}" destId="{C99EC9A4-23DB-4213-B5A1-7B0E7D0A7563}" srcOrd="0" destOrd="0" presId="urn:microsoft.com/office/officeart/2005/8/layout/orgChart1"/>
    <dgm:cxn modelId="{855E9882-CB86-4CB7-A3AD-41D0526F802A}" type="presParOf" srcId="{D273DEC4-2517-4BF0-B79D-09DB6E7815E4}" destId="{13A8C152-3438-44BB-9A9C-2C0B9ABA1552}" srcOrd="1" destOrd="0" presId="urn:microsoft.com/office/officeart/2005/8/layout/orgChart1"/>
    <dgm:cxn modelId="{E8C89018-60EA-4E09-B2A8-3AA50075D497}" type="presParOf" srcId="{13A8C152-3438-44BB-9A9C-2C0B9ABA1552}" destId="{B8E2059F-22A0-4BD1-A2A8-4106AED1DE2F}" srcOrd="0" destOrd="0" presId="urn:microsoft.com/office/officeart/2005/8/layout/orgChart1"/>
    <dgm:cxn modelId="{D6C03D9B-5D14-4569-A3CB-914EFF605BD3}" type="presParOf" srcId="{B8E2059F-22A0-4BD1-A2A8-4106AED1DE2F}" destId="{747F23C1-10D2-4311-BF8F-926CCF1F3E84}" srcOrd="0" destOrd="0" presId="urn:microsoft.com/office/officeart/2005/8/layout/orgChart1"/>
    <dgm:cxn modelId="{5BEBC8B4-4ABF-4ACC-A0B6-7C56AE54244D}" type="presParOf" srcId="{B8E2059F-22A0-4BD1-A2A8-4106AED1DE2F}" destId="{B364A21A-D4AD-4161-9F5A-D3A847AC6508}" srcOrd="1" destOrd="0" presId="urn:microsoft.com/office/officeart/2005/8/layout/orgChart1"/>
    <dgm:cxn modelId="{21B022D7-9A48-4637-860D-F4D7D27BDB78}" type="presParOf" srcId="{13A8C152-3438-44BB-9A9C-2C0B9ABA1552}" destId="{53CFA050-F620-4974-8A64-235FFFB52686}" srcOrd="1" destOrd="0" presId="urn:microsoft.com/office/officeart/2005/8/layout/orgChart1"/>
    <dgm:cxn modelId="{551EE3C9-4009-4602-8304-A98282500E55}" type="presParOf" srcId="{13A8C152-3438-44BB-9A9C-2C0B9ABA1552}" destId="{8A27441C-6353-4156-8CFE-AD0767F2BF4E}" srcOrd="2" destOrd="0" presId="urn:microsoft.com/office/officeart/2005/8/layout/orgChart1"/>
    <dgm:cxn modelId="{738A4F7C-4B7F-4F16-96B5-F3AC5285402F}" type="presParOf" srcId="{D273DEC4-2517-4BF0-B79D-09DB6E7815E4}" destId="{7852FAA4-3CB1-4A8C-9360-40506225B4F3}" srcOrd="2" destOrd="0" presId="urn:microsoft.com/office/officeart/2005/8/layout/orgChart1"/>
    <dgm:cxn modelId="{B6B256D5-C163-4C02-AA45-7992956CC081}" type="presParOf" srcId="{D273DEC4-2517-4BF0-B79D-09DB6E7815E4}" destId="{4F3F9CCF-1422-4242-A933-975C405004EF}" srcOrd="3" destOrd="0" presId="urn:microsoft.com/office/officeart/2005/8/layout/orgChart1"/>
    <dgm:cxn modelId="{DD919AF6-167D-48D7-A779-884E6239470F}" type="presParOf" srcId="{4F3F9CCF-1422-4242-A933-975C405004EF}" destId="{9863DD48-3ECF-405D-B5FC-3B453487DD45}" srcOrd="0" destOrd="0" presId="urn:microsoft.com/office/officeart/2005/8/layout/orgChart1"/>
    <dgm:cxn modelId="{51E99949-7A7E-461B-AEEE-C2DE2021903D}" type="presParOf" srcId="{9863DD48-3ECF-405D-B5FC-3B453487DD45}" destId="{91AB6FA1-5799-4EAC-987B-B2AD4689DBEB}" srcOrd="0" destOrd="0" presId="urn:microsoft.com/office/officeart/2005/8/layout/orgChart1"/>
    <dgm:cxn modelId="{4331CFC7-284C-4A26-A4CB-F32D5F48C018}" type="presParOf" srcId="{9863DD48-3ECF-405D-B5FC-3B453487DD45}" destId="{D1FB1461-24DE-4147-99BC-93C89DC1865E}" srcOrd="1" destOrd="0" presId="urn:microsoft.com/office/officeart/2005/8/layout/orgChart1"/>
    <dgm:cxn modelId="{50FC7F32-5DBE-426E-A990-AF0B5CC721DE}" type="presParOf" srcId="{4F3F9CCF-1422-4242-A933-975C405004EF}" destId="{A2033E68-D7BF-4C67-AECF-78B884F051E7}" srcOrd="1" destOrd="0" presId="urn:microsoft.com/office/officeart/2005/8/layout/orgChart1"/>
    <dgm:cxn modelId="{6E3EF7F4-CDEB-4275-AA9F-AB911D15419D}" type="presParOf" srcId="{4F3F9CCF-1422-4242-A933-975C405004EF}" destId="{A384D2B9-51D2-4BFD-BF71-A8EF30F57327}" srcOrd="2" destOrd="0" presId="urn:microsoft.com/office/officeart/2005/8/layout/orgChart1"/>
    <dgm:cxn modelId="{2252A138-EE5E-4498-A0E0-9029DC97AD3B}" type="presParOf" srcId="{D273DEC4-2517-4BF0-B79D-09DB6E7815E4}" destId="{51082FFA-F2D0-43F9-910D-4EAFE06B933F}" srcOrd="4" destOrd="0" presId="urn:microsoft.com/office/officeart/2005/8/layout/orgChart1"/>
    <dgm:cxn modelId="{D1E1C27F-3516-4884-BF4F-9D3CC23CFEE9}" type="presParOf" srcId="{D273DEC4-2517-4BF0-B79D-09DB6E7815E4}" destId="{ECE24E0F-F835-4260-B25D-1BA17A5F2A09}" srcOrd="5" destOrd="0" presId="urn:microsoft.com/office/officeart/2005/8/layout/orgChart1"/>
    <dgm:cxn modelId="{7AB70B05-A67A-4705-8E7B-7E97CF3B3437}" type="presParOf" srcId="{ECE24E0F-F835-4260-B25D-1BA17A5F2A09}" destId="{7CA78957-1139-45AB-A846-3575791ACE2F}" srcOrd="0" destOrd="0" presId="urn:microsoft.com/office/officeart/2005/8/layout/orgChart1"/>
    <dgm:cxn modelId="{8112AD78-D131-4E6C-8061-D24BD9AB33D6}" type="presParOf" srcId="{7CA78957-1139-45AB-A846-3575791ACE2F}" destId="{C818F9EA-B1C0-4355-A782-7CDA3A30BE2B}" srcOrd="0" destOrd="0" presId="urn:microsoft.com/office/officeart/2005/8/layout/orgChart1"/>
    <dgm:cxn modelId="{1412026C-FDD4-47F4-87C4-FD4D819E51FE}" type="presParOf" srcId="{7CA78957-1139-45AB-A846-3575791ACE2F}" destId="{514A3AE7-F5EA-4800-BDE1-5D941831F7E8}" srcOrd="1" destOrd="0" presId="urn:microsoft.com/office/officeart/2005/8/layout/orgChart1"/>
    <dgm:cxn modelId="{1CAB1B9B-745E-499B-B4FE-9784D8BC2CE1}" type="presParOf" srcId="{ECE24E0F-F835-4260-B25D-1BA17A5F2A09}" destId="{78D56919-7CA2-4D1A-8857-0964C3E2E12D}" srcOrd="1" destOrd="0" presId="urn:microsoft.com/office/officeart/2005/8/layout/orgChart1"/>
    <dgm:cxn modelId="{E658DAEB-9057-4308-98C8-22C0BA646009}" type="presParOf" srcId="{ECE24E0F-F835-4260-B25D-1BA17A5F2A09}" destId="{AAC26B37-4084-430F-A490-EECB450CA60D}" srcOrd="2" destOrd="0" presId="urn:microsoft.com/office/officeart/2005/8/layout/orgChart1"/>
    <dgm:cxn modelId="{D62B8A77-AD88-468D-8F57-485EA1646BF9}" type="presParOf" srcId="{78089D19-A939-4252-A776-E1145651CCC7}" destId="{F5BA3155-D517-4E4F-9BDB-8903958541E8}" srcOrd="2" destOrd="0" presId="urn:microsoft.com/office/officeart/2005/8/layout/orgChart1"/>
  </dgm:cxnLst>
  <dgm:bg>
    <a:solidFill>
      <a:schemeClr val="accent4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082FFA-F2D0-43F9-910D-4EAFE06B933F}">
      <dsp:nvSpPr>
        <dsp:cNvPr id="0" name=""/>
        <dsp:cNvSpPr/>
      </dsp:nvSpPr>
      <dsp:spPr>
        <a:xfrm>
          <a:off x="4206789" y="1152132"/>
          <a:ext cx="2739080" cy="396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420"/>
              </a:lnTo>
              <a:lnTo>
                <a:pt x="2739080" y="112420"/>
              </a:lnTo>
              <a:lnTo>
                <a:pt x="2739080" y="39634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52FAA4-3CB1-4A8C-9360-40506225B4F3}">
      <dsp:nvSpPr>
        <dsp:cNvPr id="0" name=""/>
        <dsp:cNvSpPr/>
      </dsp:nvSpPr>
      <dsp:spPr>
        <a:xfrm>
          <a:off x="4161069" y="1152132"/>
          <a:ext cx="91440" cy="39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918"/>
              </a:lnTo>
              <a:lnTo>
                <a:pt x="101517" y="107918"/>
              </a:lnTo>
              <a:lnTo>
                <a:pt x="101517" y="39184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EC9A4-23DB-4213-B5A1-7B0E7D0A7563}">
      <dsp:nvSpPr>
        <dsp:cNvPr id="0" name=""/>
        <dsp:cNvSpPr/>
      </dsp:nvSpPr>
      <dsp:spPr>
        <a:xfrm>
          <a:off x="1454176" y="1152132"/>
          <a:ext cx="2752613" cy="391841"/>
        </a:xfrm>
        <a:custGeom>
          <a:avLst/>
          <a:gdLst/>
          <a:ahLst/>
          <a:cxnLst/>
          <a:rect l="0" t="0" r="0" b="0"/>
          <a:pathLst>
            <a:path>
              <a:moveTo>
                <a:pt x="2752613" y="0"/>
              </a:moveTo>
              <a:lnTo>
                <a:pt x="2752613" y="107918"/>
              </a:lnTo>
              <a:lnTo>
                <a:pt x="0" y="107918"/>
              </a:lnTo>
              <a:lnTo>
                <a:pt x="0" y="39184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B87A9-0016-4467-9793-9EB293740FAE}">
      <dsp:nvSpPr>
        <dsp:cNvPr id="0" name=""/>
        <dsp:cNvSpPr/>
      </dsp:nvSpPr>
      <dsp:spPr>
        <a:xfrm>
          <a:off x="1097405" y="286867"/>
          <a:ext cx="6218768" cy="865264"/>
        </a:xfrm>
        <a:prstGeom prst="rect">
          <a:avLst/>
        </a:prstGeom>
        <a:solidFill>
          <a:srgbClr val="FFFF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rPr>
            <a:t>ELÉRHETŐ pontszám: 200</a:t>
          </a:r>
          <a:endParaRPr kumimoji="0" lang="hu-HU" sz="24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endParaRPr>
        </a:p>
      </dsp:txBody>
      <dsp:txXfrm>
        <a:off x="1097405" y="286867"/>
        <a:ext cx="6218768" cy="865264"/>
      </dsp:txXfrm>
    </dsp:sp>
    <dsp:sp modelId="{747F23C1-10D2-4311-BF8F-926CCF1F3E84}">
      <dsp:nvSpPr>
        <dsp:cNvPr id="0" name=""/>
        <dsp:cNvSpPr/>
      </dsp:nvSpPr>
      <dsp:spPr>
        <a:xfrm>
          <a:off x="215687" y="1543973"/>
          <a:ext cx="2476977" cy="13070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8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50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általános iskolából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 hozott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hu-HU" sz="17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sp:txBody>
      <dsp:txXfrm>
        <a:off x="215687" y="1543973"/>
        <a:ext cx="2476977" cy="1307090"/>
      </dsp:txXfrm>
    </dsp:sp>
    <dsp:sp modelId="{91AB6FA1-5799-4EAC-987B-B2AD4689DBEB}">
      <dsp:nvSpPr>
        <dsp:cNvPr id="0" name=""/>
        <dsp:cNvSpPr/>
      </dsp:nvSpPr>
      <dsp:spPr>
        <a:xfrm>
          <a:off x="2989108" y="1543973"/>
          <a:ext cx="2546958" cy="1273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8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100 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egységes írásbeli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matematikából és anyanyelvből</a:t>
          </a:r>
          <a:endParaRPr kumimoji="0" lang="hu-HU" sz="17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sp:txBody>
      <dsp:txXfrm>
        <a:off x="2989108" y="1543973"/>
        <a:ext cx="2546958" cy="1273425"/>
      </dsp:txXfrm>
    </dsp:sp>
    <dsp:sp modelId="{C818F9EA-B1C0-4355-A782-7CDA3A30BE2B}">
      <dsp:nvSpPr>
        <dsp:cNvPr id="0" name=""/>
        <dsp:cNvSpPr/>
      </dsp:nvSpPr>
      <dsp:spPr>
        <a:xfrm>
          <a:off x="5887240" y="1548476"/>
          <a:ext cx="2117260" cy="12410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9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50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8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 szóbeli vizsga</a:t>
          </a:r>
          <a:endParaRPr kumimoji="0" lang="hu-HU" sz="18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sp:txBody>
      <dsp:txXfrm>
        <a:off x="5887240" y="1548476"/>
        <a:ext cx="2117260" cy="1241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68B9B92-58FB-4BE9-BBE2-2B0526E9CBC0}" type="datetimeFigureOut">
              <a:rPr lang="hu-HU"/>
              <a:pPr>
                <a:defRPr/>
              </a:pPr>
              <a:t>2022.09.21.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DA95498-A07C-42D1-89C6-18D2268D406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smtClean="0"/>
          </a:p>
        </p:txBody>
      </p:sp>
      <p:sp>
        <p:nvSpPr>
          <p:cNvPr id="2560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10181D-FDA8-45C5-959C-3A02AF2A3ECD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lang="hu-HU" altLang="hu-H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 smtClean="0"/>
          </a:p>
        </p:txBody>
      </p:sp>
      <p:sp>
        <p:nvSpPr>
          <p:cNvPr id="3174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B5B9D2-3D2E-4CAC-9F67-0D9797C47B4F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lang="hu-HU" altLang="hu-H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A95498-A07C-42D1-89C6-18D2268D4065}" type="slidenum">
              <a:rPr lang="hu-HU" altLang="hu-HU" smtClean="0"/>
              <a:pPr>
                <a:defRPr/>
              </a:pPr>
              <a:t>11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62616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pPr>
              <a:defRPr/>
            </a:pPr>
            <a:fld id="{CB628E14-7D91-49F8-9BD1-4337C7E2F202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29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7911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957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191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84902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560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159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F2A83-9F66-4BEB-A6C4-26069F6F94CF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442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D9377-DBF0-48D3-A770-991B4213A7D6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28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26E95-D50A-4067-925E-5FFECE350139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531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880A1-B5ED-41A2-AA1C-942B87337CB2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12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DB8CD-7782-45E3-BFAF-AC88B2EB99E1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1192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A1CE95-E04B-4646-A101-DF1FA8BF7FE2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3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EEB3B-1822-4F86-AAC6-6476EE1F54C3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72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EE39F-842A-461B-AE90-7C2A4F16238D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3235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7DD5D7-C577-4AFD-842A-BF13A2AA7BA2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28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91740-E43D-4A97-96C1-9D3FFB2BB50B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05718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7154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91" r:id="rId1"/>
    <p:sldLayoutId id="2147485192" r:id="rId2"/>
    <p:sldLayoutId id="2147485193" r:id="rId3"/>
    <p:sldLayoutId id="2147485194" r:id="rId4"/>
    <p:sldLayoutId id="2147485195" r:id="rId5"/>
    <p:sldLayoutId id="2147485196" r:id="rId6"/>
    <p:sldLayoutId id="2147485197" r:id="rId7"/>
    <p:sldLayoutId id="2147485198" r:id="rId8"/>
    <p:sldLayoutId id="2147485199" r:id="rId9"/>
    <p:sldLayoutId id="2147485200" r:id="rId10"/>
    <p:sldLayoutId id="2147485201" r:id="rId11"/>
    <p:sldLayoutId id="2147485202" r:id="rId12"/>
    <p:sldLayoutId id="2147485203" r:id="rId13"/>
    <p:sldLayoutId id="2147485204" r:id="rId14"/>
    <p:sldLayoutId id="2147485205" r:id="rId15"/>
    <p:sldLayoutId id="2147485206" r:id="rId16"/>
    <p:sldLayoutId id="21474852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r.hu-r&#243;l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rzsenyi.h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r.h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>
            <a:lumMod val="50000"/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1680" y="2132856"/>
            <a:ext cx="5904656" cy="2736304"/>
          </a:xfrm>
        </p:spPr>
        <p:txBody>
          <a:bodyPr>
            <a:normAutofit fontScale="92500"/>
          </a:bodyPr>
          <a:lstStyle/>
          <a:p>
            <a:r>
              <a:rPr lang="hu-HU" altLang="hu-HU" sz="4700" b="1" dirty="0" smtClean="0"/>
              <a:t>FELVÉTELI 2022-2023</a:t>
            </a:r>
            <a:endParaRPr lang="hu-HU" altLang="hu-HU" sz="4700" dirty="0" smtClean="0"/>
          </a:p>
          <a:p>
            <a:endParaRPr lang="hu-HU" altLang="hu-HU" dirty="0" smtClean="0"/>
          </a:p>
          <a:p>
            <a:endParaRPr lang="hu-HU" altLang="hu-HU" dirty="0"/>
          </a:p>
          <a:p>
            <a:r>
              <a:rPr lang="hu-HU" altLang="hu-HU" dirty="0" smtClean="0"/>
              <a:t>                                               Berzsenyi Dániel Gimnázium</a:t>
            </a:r>
          </a:p>
          <a:p>
            <a:r>
              <a:rPr lang="hu-HU" altLang="hu-HU" sz="2400" dirty="0" smtClean="0"/>
              <a:t>                                                   1858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24110"/>
            <a:ext cx="8282881" cy="1280890"/>
          </a:xfrm>
        </p:spPr>
        <p:txBody>
          <a:bodyPr/>
          <a:lstStyle/>
          <a:p>
            <a:r>
              <a:rPr lang="hu-HU" altLang="hu-HU" b="1" dirty="0" smtClean="0">
                <a:solidFill>
                  <a:schemeClr val="accent2"/>
                </a:solidFill>
              </a:rPr>
              <a:t>   </a:t>
            </a:r>
            <a:r>
              <a:rPr lang="hu-HU" altLang="hu-HU" b="1" dirty="0" smtClean="0">
                <a:solidFill>
                  <a:schemeClr val="accent5">
                    <a:lumMod val="50000"/>
                  </a:schemeClr>
                </a:solidFill>
              </a:rPr>
              <a:t>A gimnáziumba benyújtandó: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484784"/>
            <a:ext cx="7920880" cy="34729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altLang="hu-HU" sz="2400" b="1" dirty="0" smtClean="0">
                <a:solidFill>
                  <a:schemeClr val="bg1"/>
                </a:solidFill>
              </a:rPr>
              <a:t>’ </a:t>
            </a:r>
          </a:p>
          <a:p>
            <a:pPr marL="0" indent="0">
              <a:buNone/>
            </a:pPr>
            <a:r>
              <a:rPr lang="hu-HU" altLang="hu-HU" sz="2400" b="1" dirty="0" smtClean="0">
                <a:solidFill>
                  <a:schemeClr val="accent5">
                    <a:lumMod val="50000"/>
                  </a:schemeClr>
                </a:solidFill>
              </a:rPr>
              <a:t>Tanulói Jelentkezési Lap 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 b="1" dirty="0" smtClean="0">
                <a:solidFill>
                  <a:srgbClr val="00B050"/>
                </a:solidFill>
                <a:hlinkClick r:id="rId2"/>
              </a:rPr>
              <a:t>www.kir.hu-</a:t>
            </a:r>
            <a:r>
              <a:rPr lang="hu-HU" altLang="hu-HU" sz="2400" b="1" dirty="0" err="1" smtClean="0">
                <a:solidFill>
                  <a:srgbClr val="00B050"/>
                </a:solidFill>
                <a:hlinkClick r:id="rId2"/>
              </a:rPr>
              <a:t>ról</a:t>
            </a:r>
            <a:r>
              <a:rPr lang="hu-HU" altLang="hu-HU" sz="2400" b="1" dirty="0" smtClean="0">
                <a:solidFill>
                  <a:srgbClr val="00B050"/>
                </a:solidFill>
              </a:rPr>
              <a:t> </a:t>
            </a:r>
            <a:r>
              <a:rPr lang="hu-HU" altLang="hu-HU" sz="2400" b="1" dirty="0" smtClean="0">
                <a:solidFill>
                  <a:schemeClr val="accent5">
                    <a:lumMod val="50000"/>
                  </a:schemeClr>
                </a:solidFill>
              </a:rPr>
              <a:t>letölthető vagy az általános iskolában is kapható jelentkezési lap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 b="1" dirty="0" smtClean="0">
                <a:solidFill>
                  <a:schemeClr val="accent5">
                    <a:lumMod val="50000"/>
                  </a:schemeClr>
                </a:solidFill>
              </a:rPr>
              <a:t>Kedvezményre jogosító szakszolgálati vélemény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 b="1" dirty="0" smtClean="0">
                <a:solidFill>
                  <a:schemeClr val="accent5">
                    <a:lumMod val="50000"/>
                  </a:schemeClr>
                </a:solidFill>
              </a:rPr>
              <a:t>Általános iskolai bizonyítvány fénymásolata </a:t>
            </a:r>
          </a:p>
          <a:p>
            <a:pPr marL="0" indent="0">
              <a:buNone/>
            </a:pPr>
            <a:r>
              <a:rPr lang="hu-HU" altLang="hu-HU" sz="2400" b="1" dirty="0" smtClean="0">
                <a:solidFill>
                  <a:srgbClr val="FF0000"/>
                </a:solidFill>
              </a:rPr>
              <a:t>Speciális nevelési igényt igazoló szakértői vélemény és egy igazgatói igazolás az eddig érvényesített kedvezményekről</a:t>
            </a:r>
          </a:p>
          <a:p>
            <a:endParaRPr lang="hu-HU" altLang="hu-HU" dirty="0" smtClean="0"/>
          </a:p>
          <a:p>
            <a:pPr>
              <a:buFont typeface="Wingdings" panose="05000000000000000000" pitchFamily="2" charset="2"/>
              <a:buNone/>
            </a:pPr>
            <a:endParaRPr lang="hu-HU" altLang="hu-HU" dirty="0" smtClean="0"/>
          </a:p>
        </p:txBody>
      </p:sp>
      <p:sp>
        <p:nvSpPr>
          <p:cNvPr id="380933" name="Text Box 5"/>
          <p:cNvSpPr txBox="1">
            <a:spLocks noChangeArrowheads="1"/>
          </p:cNvSpPr>
          <p:nvPr/>
        </p:nvSpPr>
        <p:spPr bwMode="auto">
          <a:xfrm>
            <a:off x="899592" y="4957763"/>
            <a:ext cx="7920880" cy="143116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20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A gimnáziumba benyújtandó jelentkezési lappal egyidőben a győri illetőségű Felvételi Központnak is benyújtandó az iskolák sorrendjét megjelölő lap</a:t>
            </a:r>
            <a:r>
              <a:rPr lang="hu-HU" altLang="hu-HU" sz="1800" dirty="0">
                <a:solidFill>
                  <a:srgbClr val="00B050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ELEKTRONIKUS FORMÁBAN</a:t>
            </a:r>
            <a:endParaRPr lang="hu-HU" altLang="hu-HU" sz="1800" b="1" dirty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0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2000"/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0" grpId="0"/>
      <p:bldP spid="3809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4621" y="620688"/>
            <a:ext cx="6798734" cy="130386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4000" b="1" dirty="0">
                <a:solidFill>
                  <a:schemeClr val="accent5">
                    <a:lumMod val="50000"/>
                  </a:schemeClr>
                </a:solidFill>
              </a:rPr>
              <a:t>Miből tevődik össze a végső pontszám? </a:t>
            </a:r>
            <a:br>
              <a:rPr lang="hu-HU" sz="4000" b="1" dirty="0">
                <a:solidFill>
                  <a:schemeClr val="accent5">
                    <a:lumMod val="50000"/>
                  </a:schemeClr>
                </a:solidFill>
              </a:rPr>
            </a:br>
            <a:endParaRPr lang="hu-H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46225263"/>
              </p:ext>
            </p:extLst>
          </p:nvPr>
        </p:nvGraphicFramePr>
        <p:xfrm>
          <a:off x="323528" y="2276872"/>
          <a:ext cx="828092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755576" y="5589240"/>
            <a:ext cx="7776864" cy="70788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u-HU" sz="2000" dirty="0">
                <a:solidFill>
                  <a:schemeClr val="bg1"/>
                </a:solidFill>
              </a:rPr>
              <a:t>Az azonos  végső pontszámot elért tanulók közt azokat soroljuk előre, akik  magasabb pontot értek el a szóbeli vizsgán.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2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8" grpId="0"/>
      <p:bldGraphic spid="4" grpId="0">
        <p:bldAsOne/>
      </p:bldGraphic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 smtClean="0">
                <a:solidFill>
                  <a:schemeClr val="accent5">
                    <a:lumMod val="50000"/>
                  </a:schemeClr>
                </a:solidFill>
              </a:rPr>
              <a:t>HOZOTT PONTOK</a:t>
            </a:r>
          </a:p>
        </p:txBody>
      </p:sp>
      <p:sp>
        <p:nvSpPr>
          <p:cNvPr id="34819" name="Tartalom helye 2"/>
          <p:cNvSpPr>
            <a:spLocks noGrp="1"/>
          </p:cNvSpPr>
          <p:nvPr>
            <p:ph sz="half" idx="1"/>
          </p:nvPr>
        </p:nvSpPr>
        <p:spPr>
          <a:xfrm>
            <a:off x="755576" y="2420938"/>
            <a:ext cx="8208912" cy="18001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hatosztályos képzéseknél: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az ötödikes év végi és a hatodikos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félévi</a:t>
            </a:r>
          </a:p>
          <a:p>
            <a:endParaRPr lang="hu-HU" altLang="hu-HU" sz="4000" dirty="0" smtClean="0">
              <a:solidFill>
                <a:srgbClr val="FF0000"/>
              </a:solidFill>
            </a:endParaRPr>
          </a:p>
        </p:txBody>
      </p:sp>
      <p:sp>
        <p:nvSpPr>
          <p:cNvPr id="34820" name="Tartalom helye 3"/>
          <p:cNvSpPr>
            <a:spLocks noGrp="1"/>
          </p:cNvSpPr>
          <p:nvPr>
            <p:ph sz="half" idx="2"/>
          </p:nvPr>
        </p:nvSpPr>
        <p:spPr>
          <a:xfrm>
            <a:off x="766594" y="4365104"/>
            <a:ext cx="7416824" cy="309455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négyosztályos képzéseknél: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a hetedikes év végi és a nyolcadikos félévi</a:t>
            </a:r>
          </a:p>
          <a:p>
            <a:endParaRPr lang="hu-HU" altLang="hu-HU" sz="3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785471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sz="4400" b="1" dirty="0" smtClean="0">
                <a:solidFill>
                  <a:schemeClr val="accent5">
                    <a:lumMod val="50000"/>
                  </a:schemeClr>
                </a:solidFill>
              </a:rPr>
              <a:t>HOZOTT PONTOK </a:t>
            </a:r>
            <a:r>
              <a:rPr lang="hu-H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u-HU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hu-H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764782" y="455187"/>
            <a:ext cx="6840760" cy="52322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u-HU" sz="2800" b="1" dirty="0">
                <a:solidFill>
                  <a:schemeClr val="bg1"/>
                </a:solidFill>
              </a:rPr>
              <a:t>elérhető maximális pontszám: 50 PONT</a:t>
            </a:r>
          </a:p>
        </p:txBody>
      </p:sp>
      <p:sp>
        <p:nvSpPr>
          <p:cNvPr id="6" name="Szövegdoboz 5"/>
          <p:cNvSpPr txBox="1">
            <a:spLocks noChangeArrowheads="1"/>
          </p:cNvSpPr>
          <p:nvPr/>
        </p:nvSpPr>
        <p:spPr bwMode="auto">
          <a:xfrm>
            <a:off x="2051720" y="2084813"/>
            <a:ext cx="576064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lang="hu-HU" altLang="hu-HU" sz="4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Beszámított tárgyak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36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   (minden tagozatunkon)</a:t>
            </a:r>
            <a:r>
              <a:rPr lang="hu-HU" altLang="hu-H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hu-HU" altLang="hu-HU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u-HU" altLang="hu-HU" sz="36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Szövegdoboz 6"/>
          <p:cNvSpPr txBox="1">
            <a:spLocks noChangeArrowheads="1"/>
          </p:cNvSpPr>
          <p:nvPr/>
        </p:nvSpPr>
        <p:spPr bwMode="auto">
          <a:xfrm>
            <a:off x="539552" y="3441680"/>
            <a:ext cx="712879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Magyar nyelv és irodalom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Matematika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Idegen nyelv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Történelem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Természettudományos tárgy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/>
      <p:bldP spid="7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92697"/>
            <a:ext cx="4464496" cy="86409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2400" b="1" dirty="0">
                <a:solidFill>
                  <a:schemeClr val="accent5">
                    <a:lumMod val="50000"/>
                  </a:schemeClr>
                </a:solidFill>
              </a:rPr>
              <a:t>Az iskola OM azonosítója</a:t>
            </a:r>
            <a:r>
              <a:rPr lang="hu-HU" sz="2400" b="1" dirty="0" smtClean="0">
                <a:solidFill>
                  <a:schemeClr val="accent5">
                    <a:lumMod val="50000"/>
                  </a:schemeClr>
                </a:solidFill>
              </a:rPr>
              <a:t>: 035243</a:t>
            </a:r>
            <a:r>
              <a:rPr lang="hu-HU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400" b="1" dirty="0" smtClean="0">
                <a:solidFill>
                  <a:schemeClr val="accent5">
                    <a:lumMod val="50000"/>
                  </a:schemeClr>
                </a:solidFill>
              </a:rPr>
              <a:t>(feladat ellátási hely:001) </a:t>
            </a:r>
            <a:endParaRPr lang="hu-H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>
          <a:xfrm>
            <a:off x="2339752" y="1340768"/>
            <a:ext cx="5635848" cy="5112568"/>
          </a:xfrm>
        </p:spPr>
        <p:txBody>
          <a:bodyPr numCol="1"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hu-HU" altLang="hu-HU" sz="2800" b="1" dirty="0" smtClean="0">
                <a:solidFill>
                  <a:srgbClr val="FF0000"/>
                </a:solidFill>
                <a:latin typeface="Sylfaen" panose="010A0502050306030303" pitchFamily="18" charset="0"/>
              </a:rPr>
              <a:t>                              </a:t>
            </a:r>
            <a:r>
              <a:rPr lang="hu-HU" altLang="hu-HU" sz="2800" b="1" u="sng" dirty="0" smtClean="0">
                <a:solidFill>
                  <a:srgbClr val="FF0000"/>
                </a:solidFill>
                <a:latin typeface="Sylfaen" panose="010A0502050306030303" pitchFamily="18" charset="0"/>
              </a:rPr>
              <a:t>Tagozat kódok: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 smtClean="0">
                <a:solidFill>
                  <a:schemeClr val="accent2">
                    <a:lumMod val="50000"/>
                  </a:schemeClr>
                </a:solidFill>
              </a:rPr>
              <a:t>Humán              2000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 smtClean="0">
                <a:solidFill>
                  <a:schemeClr val="accent1">
                    <a:lumMod val="50000"/>
                  </a:schemeClr>
                </a:solidFill>
              </a:rPr>
              <a:t>Biológia-kémia</a:t>
            </a:r>
            <a:r>
              <a:rPr lang="hu-HU" altLang="hu-HU" sz="2800" b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hu-HU" altLang="hu-HU" sz="2800" b="1" dirty="0" smtClean="0">
                <a:solidFill>
                  <a:schemeClr val="accent1">
                    <a:lumMod val="50000"/>
                  </a:schemeClr>
                </a:solidFill>
              </a:rPr>
              <a:t>3100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 smtClean="0">
                <a:solidFill>
                  <a:schemeClr val="accent1">
                    <a:lumMod val="50000"/>
                  </a:schemeClr>
                </a:solidFill>
              </a:rPr>
              <a:t>Fizika                3200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 smtClean="0">
                <a:solidFill>
                  <a:schemeClr val="accent2">
                    <a:lumMod val="50000"/>
                  </a:schemeClr>
                </a:solidFill>
              </a:rPr>
              <a:t>Olasz                 4100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 smtClean="0">
                <a:solidFill>
                  <a:schemeClr val="accent2">
                    <a:lumMod val="50000"/>
                  </a:schemeClr>
                </a:solidFill>
              </a:rPr>
              <a:t>Francia              4200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 smtClean="0">
                <a:solidFill>
                  <a:schemeClr val="accent2">
                    <a:lumMod val="50000"/>
                  </a:schemeClr>
                </a:solidFill>
              </a:rPr>
              <a:t>Német               4300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altLang="hu-HU" sz="2800" b="1" dirty="0" smtClean="0">
                <a:solidFill>
                  <a:srgbClr val="00B050"/>
                </a:solidFill>
              </a:rPr>
              <a:t>Matematika (6)  1000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altLang="hu-HU" sz="2800" b="1" dirty="0" smtClean="0">
                <a:solidFill>
                  <a:srgbClr val="00B050"/>
                </a:solidFill>
              </a:rPr>
              <a:t>Matematika (4)  1100 </a:t>
            </a:r>
          </a:p>
          <a:p>
            <a:pPr algn="ctr"/>
            <a:endParaRPr lang="hu-HU" altLang="hu-HU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9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96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713"/>
            <a:ext cx="8280722" cy="287962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4000" dirty="0" smtClean="0"/>
              <a:t>    </a:t>
            </a:r>
            <a:r>
              <a:rPr lang="hu-HU" sz="4000" dirty="0" smtClean="0">
                <a:solidFill>
                  <a:schemeClr val="accent5">
                    <a:lumMod val="50000"/>
                  </a:schemeClr>
                </a:solidFill>
              </a:rPr>
              <a:t>Végül</a:t>
            </a:r>
            <a:r>
              <a:rPr lang="hu-HU" sz="4000" dirty="0">
                <a:solidFill>
                  <a:schemeClr val="accent5">
                    <a:lumMod val="50000"/>
                  </a:schemeClr>
                </a:solidFill>
              </a:rPr>
              <a:t>, de nem utolsó sorban … </a:t>
            </a:r>
            <a:br>
              <a:rPr lang="hu-HU" sz="4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sz="4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u-HU" sz="4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sz="4000" dirty="0" smtClean="0"/>
              <a:t>          </a:t>
            </a:r>
            <a:r>
              <a:rPr lang="hu-HU" sz="4000" b="1" dirty="0" smtClean="0">
                <a:solidFill>
                  <a:srgbClr val="FF0000"/>
                </a:solidFill>
              </a:rPr>
              <a:t>ELÉRHETŐSÉGEINK</a:t>
            </a:r>
            <a:r>
              <a:rPr lang="hu-HU" sz="40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idx="1"/>
          </p:nvPr>
        </p:nvSpPr>
        <p:spPr>
          <a:xfrm>
            <a:off x="467545" y="3716340"/>
            <a:ext cx="7848871" cy="2088924"/>
          </a:xfrm>
        </p:spPr>
        <p:txBody>
          <a:bodyPr>
            <a:normAutofit/>
          </a:bodyPr>
          <a:lstStyle/>
          <a:p>
            <a:r>
              <a:rPr lang="hu-HU" altLang="hu-HU" sz="3600" b="1" dirty="0" smtClean="0">
                <a:solidFill>
                  <a:schemeClr val="accent2">
                    <a:lumMod val="50000"/>
                  </a:schemeClr>
                </a:solidFill>
              </a:rPr>
              <a:t>Telefon/fax: 359-1613, 359-2205</a:t>
            </a:r>
          </a:p>
          <a:p>
            <a:r>
              <a:rPr lang="hu-HU" altLang="hu-HU" sz="3600" b="1" dirty="0" smtClean="0">
                <a:hlinkClick r:id="rId2"/>
              </a:rPr>
              <a:t>www.berzsenyi.hu</a:t>
            </a:r>
            <a:endParaRPr lang="hu-HU" altLang="hu-HU" sz="3600" b="1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86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0" grpId="0"/>
      <p:bldP spid="3860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353423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 smtClean="0">
                <a:solidFill>
                  <a:schemeClr val="accent5">
                    <a:lumMod val="50000"/>
                  </a:schemeClr>
                </a:solidFill>
              </a:rPr>
              <a:t>ELŐKÉSZÍTŐK</a:t>
            </a:r>
            <a:endParaRPr lang="hu-HU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082956"/>
              </p:ext>
            </p:extLst>
          </p:nvPr>
        </p:nvGraphicFramePr>
        <p:xfrm>
          <a:off x="683568" y="1484791"/>
          <a:ext cx="7704858" cy="4594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7714">
                  <a:extLst>
                    <a:ext uri="{9D8B030D-6E8A-4147-A177-3AD203B41FA5}">
                      <a16:colId xmlns:a16="http://schemas.microsoft.com/office/drawing/2014/main" val="4064816267"/>
                    </a:ext>
                  </a:extLst>
                </a:gridCol>
                <a:gridCol w="1212000">
                  <a:extLst>
                    <a:ext uri="{9D8B030D-6E8A-4147-A177-3AD203B41FA5}">
                      <a16:colId xmlns:a16="http://schemas.microsoft.com/office/drawing/2014/main" val="470628897"/>
                    </a:ext>
                  </a:extLst>
                </a:gridCol>
                <a:gridCol w="1428428">
                  <a:extLst>
                    <a:ext uri="{9D8B030D-6E8A-4147-A177-3AD203B41FA5}">
                      <a16:colId xmlns:a16="http://schemas.microsoft.com/office/drawing/2014/main" val="262648679"/>
                    </a:ext>
                  </a:extLst>
                </a:gridCol>
                <a:gridCol w="591572">
                  <a:extLst>
                    <a:ext uri="{9D8B030D-6E8A-4147-A177-3AD203B41FA5}">
                      <a16:colId xmlns:a16="http://schemas.microsoft.com/office/drawing/2014/main" val="3630719402"/>
                    </a:ext>
                  </a:extLst>
                </a:gridCol>
                <a:gridCol w="591572">
                  <a:extLst>
                    <a:ext uri="{9D8B030D-6E8A-4147-A177-3AD203B41FA5}">
                      <a16:colId xmlns:a16="http://schemas.microsoft.com/office/drawing/2014/main" val="633379957"/>
                    </a:ext>
                  </a:extLst>
                </a:gridCol>
                <a:gridCol w="591572">
                  <a:extLst>
                    <a:ext uri="{9D8B030D-6E8A-4147-A177-3AD203B41FA5}">
                      <a16:colId xmlns:a16="http://schemas.microsoft.com/office/drawing/2014/main" val="87343723"/>
                    </a:ext>
                  </a:extLst>
                </a:gridCol>
                <a:gridCol w="591572">
                  <a:extLst>
                    <a:ext uri="{9D8B030D-6E8A-4147-A177-3AD203B41FA5}">
                      <a16:colId xmlns:a16="http://schemas.microsoft.com/office/drawing/2014/main" val="249773777"/>
                    </a:ext>
                  </a:extLst>
                </a:gridCol>
                <a:gridCol w="1168714">
                  <a:extLst>
                    <a:ext uri="{9D8B030D-6E8A-4147-A177-3AD203B41FA5}">
                      <a16:colId xmlns:a16="http://schemas.microsoft.com/office/drawing/2014/main" val="2273951840"/>
                    </a:ext>
                  </a:extLst>
                </a:gridCol>
                <a:gridCol w="461714">
                  <a:extLst>
                    <a:ext uri="{9D8B030D-6E8A-4147-A177-3AD203B41FA5}">
                      <a16:colId xmlns:a16="http://schemas.microsoft.com/office/drawing/2014/main" val="939911469"/>
                    </a:ext>
                  </a:extLst>
                </a:gridCol>
              </a:tblGrid>
              <a:tr h="235885">
                <a:tc>
                  <a:txBody>
                    <a:bodyPr/>
                    <a:lstStyle/>
                    <a:p>
                      <a:pPr algn="l" fontAlgn="b"/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1100356"/>
                  </a:ext>
                </a:extLst>
              </a:tr>
              <a:tr h="25215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tantárgy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célcsoport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tanár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nap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időpont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forma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alkalom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első foglalkozás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terem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41452468"/>
                  </a:ext>
                </a:extLst>
              </a:tr>
              <a:tr h="25215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magyar (8)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nyolcadikosoknak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Terjéki Ildikó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szerda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15.30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jelenléti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13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2022.09.28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u="none" strike="noStrike">
                          <a:effectLst/>
                        </a:rPr>
                        <a:t>214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26315736"/>
                  </a:ext>
                </a:extLst>
              </a:tr>
              <a:tr h="25215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magyar (8)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nyolcadikosoknak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Csizmadia Kinga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kedd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15.00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jelenléti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13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2022.09.27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u="none" strike="noStrike">
                          <a:effectLst/>
                        </a:rPr>
                        <a:t>212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30359507"/>
                  </a:ext>
                </a:extLst>
              </a:tr>
              <a:tr h="437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magyar (6)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hatodikosoknak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Pnyakovics Levente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csütörtök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15.30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jelenléti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13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2022.09.29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u="none" strike="noStrike">
                          <a:effectLst/>
                        </a:rPr>
                        <a:t>211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03921578"/>
                  </a:ext>
                </a:extLst>
              </a:tr>
              <a:tr h="23588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18120573"/>
                  </a:ext>
                </a:extLst>
              </a:tr>
              <a:tr h="23588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2619566"/>
                  </a:ext>
                </a:extLst>
              </a:tr>
              <a:tr h="25215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matematika (8)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nyolcadikosoknak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Virág Miklós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kedd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15.00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jelenléti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13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2022.09.27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u="none" strike="noStrike">
                          <a:effectLst/>
                        </a:rPr>
                        <a:t>11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20879967"/>
                  </a:ext>
                </a:extLst>
              </a:tr>
              <a:tr h="25215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matematika (8)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nyolcadikosoknak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Halász Márton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hétfő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15.00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jelenléti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13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2022.09.26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u="none" strike="noStrike">
                          <a:effectLst/>
                        </a:rPr>
                        <a:t>39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67069255"/>
                  </a:ext>
                </a:extLst>
              </a:tr>
              <a:tr h="23588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06104306"/>
                  </a:ext>
                </a:extLst>
              </a:tr>
              <a:tr h="25215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matematika (6)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hatodikosoknak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Károlyi Gergely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péntek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15.00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jelenléti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13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2022.10.07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u="none" strike="noStrike">
                          <a:effectLst/>
                        </a:rPr>
                        <a:t>104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07854199"/>
                  </a:ext>
                </a:extLst>
              </a:tr>
              <a:tr h="23588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86944889"/>
                  </a:ext>
                </a:extLst>
              </a:tr>
              <a:tr h="23588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51251851"/>
                  </a:ext>
                </a:extLst>
              </a:tr>
              <a:tr h="25215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biológia (8)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nyolcadikosoknak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Posch Zsuzsanna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hétfő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15.00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jelenléti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15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2022.09.26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u="none" strike="noStrike">
                          <a:effectLst/>
                        </a:rPr>
                        <a:t>13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75905024"/>
                  </a:ext>
                </a:extLst>
              </a:tr>
              <a:tr h="25215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kémia (8)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nyolcadikosoknak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Szebényi Sándor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hétfő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16.00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jelenléti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15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2022.09.26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u="none" strike="noStrike">
                          <a:effectLst/>
                        </a:rPr>
                        <a:t>35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58009000"/>
                  </a:ext>
                </a:extLst>
              </a:tr>
              <a:tr h="23588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87745575"/>
                  </a:ext>
                </a:extLst>
              </a:tr>
              <a:tr h="25215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fizika (8)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nyolcadikosoknak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Halász Márton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hétfő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16.00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jelenléti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15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>
                          <a:effectLst/>
                        </a:rPr>
                        <a:t>2022.09.26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u="none" strike="noStrike">
                          <a:effectLst/>
                        </a:rPr>
                        <a:t>39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97909872"/>
                  </a:ext>
                </a:extLst>
              </a:tr>
              <a:tr h="235885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 dirty="0">
                          <a:effectLst/>
                        </a:rPr>
                        <a:t> 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60489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237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>
          <a:xfrm>
            <a:off x="1259632" y="836712"/>
            <a:ext cx="6444208" cy="5577822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hu-HU" altLang="hu-HU" sz="4800" b="1" dirty="0" smtClean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</a:rPr>
              <a:t>Köszönjük a figyelmüket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hu-HU" altLang="hu-HU" sz="4800" b="1" dirty="0" smtClean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</a:rPr>
              <a:t>és várjuk kérdéseiket!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915337"/>
            <a:ext cx="6355928" cy="1001495"/>
          </a:xfrm>
        </p:spPr>
        <p:txBody>
          <a:bodyPr/>
          <a:lstStyle/>
          <a:p>
            <a:r>
              <a:rPr lang="hu-HU" altLang="hu-HU" dirty="0" smtClean="0">
                <a:solidFill>
                  <a:schemeClr val="accent2"/>
                </a:solidFill>
                <a:latin typeface="Cataneo BT"/>
              </a:rPr>
              <a:t>ISKOLÁNKRÓL …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idx="1"/>
          </p:nvPr>
        </p:nvSpPr>
        <p:spPr>
          <a:xfrm>
            <a:off x="1475656" y="1772816"/>
            <a:ext cx="5945907" cy="4608934"/>
          </a:xfrm>
        </p:spPr>
        <p:txBody>
          <a:bodyPr rtlCol="0"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accent4">
                    <a:lumMod val="50000"/>
                  </a:schemeClr>
                </a:solidFill>
              </a:rPr>
              <a:t>Idén  (október 4.) ünnepeljük iskolánk  alapításának </a:t>
            </a:r>
            <a:r>
              <a:rPr lang="hu-HU" sz="2000" b="1" dirty="0" smtClean="0">
                <a:solidFill>
                  <a:schemeClr val="accent4">
                    <a:lumMod val="50000"/>
                  </a:schemeClr>
                </a:solidFill>
              </a:rPr>
              <a:t>164. évfordulóját és 165. tanévét.</a:t>
            </a:r>
            <a:endParaRPr lang="hu-HU" sz="20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accent4">
                    <a:lumMod val="50000"/>
                  </a:schemeClr>
                </a:solidFill>
              </a:rPr>
              <a:t>‘Minőségi nevelési-oktatási intézmény’ cím birtokosa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accent4">
                    <a:lumMod val="50000"/>
                  </a:schemeClr>
                </a:solidFill>
              </a:rPr>
              <a:t>1996-ban nevelőtestületünk ’PRO URBE’ díjat </a:t>
            </a:r>
            <a:r>
              <a:rPr lang="hu-HU" sz="2000" b="1" dirty="0" smtClean="0">
                <a:solidFill>
                  <a:schemeClr val="accent4">
                    <a:lumMod val="50000"/>
                  </a:schemeClr>
                </a:solidFill>
              </a:rPr>
              <a:t>kapta </a:t>
            </a:r>
            <a:r>
              <a:rPr lang="hu-HU" sz="2000" b="1" dirty="0">
                <a:solidFill>
                  <a:schemeClr val="accent4">
                    <a:lumMod val="50000"/>
                  </a:schemeClr>
                </a:solidFill>
              </a:rPr>
              <a:t>a főváros ifjú nemzedékének oktatásáért végzett kiemelkedő pedagógiai munkájáért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accent4">
                    <a:lumMod val="50000"/>
                  </a:schemeClr>
                </a:solidFill>
              </a:rPr>
              <a:t>gimnáziumok rangsorában előkelő helyen állunk a nemzetközi és országos versenyek tekintetében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accent4">
                    <a:lumMod val="50000"/>
                  </a:schemeClr>
                </a:solidFill>
              </a:rPr>
              <a:t>a ‘reál’ hagyományok mellett  nagy hangsúlyt fektetünk az idegen nyelvek és az informatika oktatására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accent4">
                    <a:lumMod val="50000"/>
                  </a:schemeClr>
                </a:solidFill>
              </a:rPr>
              <a:t>diákjaink </a:t>
            </a:r>
            <a:r>
              <a:rPr lang="hu-HU" sz="2000" b="1" dirty="0" smtClean="0">
                <a:solidFill>
                  <a:schemeClr val="accent4">
                    <a:lumMod val="50000"/>
                  </a:schemeClr>
                </a:solidFill>
              </a:rPr>
              <a:t>97% </a:t>
            </a:r>
            <a:r>
              <a:rPr lang="hu-HU" sz="2000" b="1" dirty="0">
                <a:solidFill>
                  <a:schemeClr val="accent4">
                    <a:lumMod val="50000"/>
                  </a:schemeClr>
                </a:solidFill>
              </a:rPr>
              <a:t>bejut az általuk első helyen megjelölt felsőoktatási intézménybe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accent4">
                    <a:lumMod val="50000"/>
                  </a:schemeClr>
                </a:solidFill>
              </a:rPr>
              <a:t>kiemelkedően magas a nyelvvizsgák száma –  sok  felsőfokú 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accent4">
                    <a:lumMod val="50000"/>
                  </a:schemeClr>
                </a:solidFill>
              </a:rPr>
              <a:t>iskolánkat kiterjedt nemzetközi kapcsolatok (erdélyi, német, olasz, francia, svéd) jellemzik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>
                <a:solidFill>
                  <a:schemeClr val="accent4">
                    <a:lumMod val="50000"/>
                  </a:schemeClr>
                </a:solidFill>
              </a:rPr>
              <a:t>Akkreditált kiváló Tehetségpont vagyunk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hu-HU" sz="2000" dirty="0">
              <a:solidFill>
                <a:srgbClr val="00FFCC"/>
              </a:solidFill>
            </a:endParaRPr>
          </a:p>
        </p:txBody>
      </p:sp>
      <p:sp>
        <p:nvSpPr>
          <p:cNvPr id="4" name="Szövegdoboz 3"/>
          <p:cNvSpPr txBox="1">
            <a:spLocks noChangeArrowheads="1"/>
          </p:cNvSpPr>
          <p:nvPr/>
        </p:nvSpPr>
        <p:spPr bwMode="auto">
          <a:xfrm>
            <a:off x="1714500" y="5357813"/>
            <a:ext cx="714375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hu-HU" altLang="hu-HU" sz="1800">
              <a:solidFill>
                <a:srgbClr val="00FF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37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375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375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1000"/>
                                        <p:tgtEl>
                                          <p:spTgt spid="375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0" grpId="0"/>
      <p:bldP spid="375811" grpId="0" build="p"/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724694" y="564410"/>
            <a:ext cx="7772400" cy="1609344"/>
          </a:xfrm>
        </p:spPr>
        <p:txBody>
          <a:bodyPr/>
          <a:lstStyle/>
          <a:p>
            <a:r>
              <a:rPr lang="hu-HU" altLang="hu-HU" b="1" dirty="0" smtClean="0">
                <a:solidFill>
                  <a:schemeClr val="accent2"/>
                </a:solidFill>
              </a:rPr>
              <a:t>Képzési rendszerünk</a:t>
            </a:r>
            <a:r>
              <a:rPr lang="hu-HU" altLang="hu-HU" dirty="0" smtClean="0">
                <a:solidFill>
                  <a:schemeClr val="accent6"/>
                </a:solidFill>
              </a:rPr>
              <a:t>: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idx="1"/>
          </p:nvPr>
        </p:nvSpPr>
        <p:spPr>
          <a:xfrm>
            <a:off x="1409700" y="2376488"/>
            <a:ext cx="3875088" cy="441325"/>
          </a:xfrm>
        </p:spPr>
        <p:txBody>
          <a:bodyPr/>
          <a:lstStyle/>
          <a:p>
            <a:pPr marL="273050" indent="-27305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1600" dirty="0" smtClean="0"/>
              <a:t>    </a:t>
            </a:r>
            <a:r>
              <a:rPr lang="hu-HU" altLang="hu-HU" sz="1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speciális  matematika tantervű</a:t>
            </a:r>
          </a:p>
          <a:p>
            <a:pPr marL="273050" indent="-273050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1800" dirty="0" smtClean="0">
              <a:solidFill>
                <a:srgbClr val="00B050"/>
              </a:solidFill>
            </a:endParaRPr>
          </a:p>
        </p:txBody>
      </p:sp>
      <p:sp>
        <p:nvSpPr>
          <p:cNvPr id="370697" name="Text Box 9"/>
          <p:cNvSpPr txBox="1">
            <a:spLocks noChangeArrowheads="1"/>
          </p:cNvSpPr>
          <p:nvPr/>
        </p:nvSpPr>
        <p:spPr bwMode="auto">
          <a:xfrm>
            <a:off x="1655764" y="2633663"/>
            <a:ext cx="457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2000" b="1" u="sng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NÉGY </a:t>
            </a:r>
            <a:r>
              <a:rPr lang="hu-HU" altLang="hu-HU" sz="2000" b="1" u="sng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ÉVFOLYAMOS KÉPZÉSEK</a:t>
            </a:r>
            <a:endParaRPr lang="hu-HU" altLang="hu-HU" sz="2000" b="1" u="sng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</a:endParaRPr>
          </a:p>
        </p:txBody>
      </p:sp>
      <p:sp>
        <p:nvSpPr>
          <p:cNvPr id="370698" name="Line 10"/>
          <p:cNvSpPr>
            <a:spLocks noChangeShapeType="1"/>
          </p:cNvSpPr>
          <p:nvPr/>
        </p:nvSpPr>
        <p:spPr bwMode="auto">
          <a:xfrm flipH="1">
            <a:off x="2598738" y="3071813"/>
            <a:ext cx="1511300" cy="6477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02" name="Text Box 14"/>
          <p:cNvSpPr txBox="1">
            <a:spLocks noChangeArrowheads="1"/>
          </p:cNvSpPr>
          <p:nvPr/>
        </p:nvSpPr>
        <p:spPr bwMode="auto">
          <a:xfrm>
            <a:off x="611188" y="3500438"/>
            <a:ext cx="21605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klasszikus humán tantervű osztály (A)</a:t>
            </a:r>
          </a:p>
        </p:txBody>
      </p:sp>
      <p:sp>
        <p:nvSpPr>
          <p:cNvPr id="370703" name="Line 15"/>
          <p:cNvSpPr>
            <a:spLocks noChangeShapeType="1"/>
          </p:cNvSpPr>
          <p:nvPr/>
        </p:nvSpPr>
        <p:spPr bwMode="auto">
          <a:xfrm flipH="1">
            <a:off x="3995738" y="3127375"/>
            <a:ext cx="144462" cy="13684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04" name="Text Box 16"/>
          <p:cNvSpPr txBox="1">
            <a:spLocks noChangeArrowheads="1"/>
          </p:cNvSpPr>
          <p:nvPr/>
        </p:nvSpPr>
        <p:spPr bwMode="auto">
          <a:xfrm>
            <a:off x="2339975" y="4360457"/>
            <a:ext cx="33099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komplex természettudományos osztály (B)</a:t>
            </a:r>
          </a:p>
        </p:txBody>
      </p:sp>
      <p:sp>
        <p:nvSpPr>
          <p:cNvPr id="370706" name="Line 18"/>
          <p:cNvSpPr>
            <a:spLocks noChangeShapeType="1"/>
          </p:cNvSpPr>
          <p:nvPr/>
        </p:nvSpPr>
        <p:spPr bwMode="auto">
          <a:xfrm>
            <a:off x="4146550" y="3059113"/>
            <a:ext cx="1728788" cy="16827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09" name="Text Box 21"/>
          <p:cNvSpPr txBox="1">
            <a:spLocks noChangeArrowheads="1"/>
          </p:cNvSpPr>
          <p:nvPr/>
        </p:nvSpPr>
        <p:spPr bwMode="auto">
          <a:xfrm>
            <a:off x="5795963" y="2928938"/>
            <a:ext cx="187238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idegen nyelvi speciális tantervű osztály (D)</a:t>
            </a:r>
          </a:p>
        </p:txBody>
      </p:sp>
      <p:sp>
        <p:nvSpPr>
          <p:cNvPr id="370710" name="Text Box 22"/>
          <p:cNvSpPr txBox="1">
            <a:spLocks noChangeArrowheads="1"/>
          </p:cNvSpPr>
          <p:nvPr/>
        </p:nvSpPr>
        <p:spPr bwMode="auto">
          <a:xfrm>
            <a:off x="1655763" y="1933575"/>
            <a:ext cx="457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2000" b="1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HAT ÉVFOLYAMOS KÉPZÉS </a:t>
            </a:r>
            <a:r>
              <a:rPr lang="hu-HU" altLang="hu-HU" sz="2000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(C </a:t>
            </a:r>
            <a:r>
              <a:rPr lang="hu-HU" altLang="hu-HU" sz="2000" u="sng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)</a:t>
            </a:r>
            <a:endParaRPr lang="hu-HU" altLang="hu-HU" sz="2000" u="sng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</a:endParaRPr>
          </a:p>
        </p:txBody>
      </p:sp>
      <p:sp>
        <p:nvSpPr>
          <p:cNvPr id="370712" name="Line 24"/>
          <p:cNvSpPr>
            <a:spLocks noChangeShapeType="1"/>
          </p:cNvSpPr>
          <p:nvPr/>
        </p:nvSpPr>
        <p:spPr bwMode="auto">
          <a:xfrm flipH="1">
            <a:off x="2987675" y="4941888"/>
            <a:ext cx="719138" cy="5746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13" name="Line 25"/>
          <p:cNvSpPr>
            <a:spLocks noChangeShapeType="1"/>
          </p:cNvSpPr>
          <p:nvPr/>
        </p:nvSpPr>
        <p:spPr bwMode="auto">
          <a:xfrm>
            <a:off x="3708400" y="4941888"/>
            <a:ext cx="647700" cy="5746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14" name="Text Box 26"/>
          <p:cNvSpPr txBox="1">
            <a:spLocks noChangeArrowheads="1"/>
          </p:cNvSpPr>
          <p:nvPr/>
        </p:nvSpPr>
        <p:spPr bwMode="auto">
          <a:xfrm>
            <a:off x="2339975" y="5516563"/>
            <a:ext cx="13684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biológia-kémia</a:t>
            </a:r>
          </a:p>
        </p:txBody>
      </p:sp>
      <p:sp>
        <p:nvSpPr>
          <p:cNvPr id="22543" name="Text Box 27"/>
          <p:cNvSpPr txBox="1">
            <a:spLocks noChangeArrowheads="1"/>
          </p:cNvSpPr>
          <p:nvPr/>
        </p:nvSpPr>
        <p:spPr bwMode="auto">
          <a:xfrm>
            <a:off x="5343525" y="5915025"/>
            <a:ext cx="1316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u-HU" altLang="hu-HU" sz="1800">
              <a:latin typeface="Times New Roman" panose="02020603050405020304" pitchFamily="18" charset="0"/>
            </a:endParaRPr>
          </a:p>
        </p:txBody>
      </p:sp>
      <p:sp>
        <p:nvSpPr>
          <p:cNvPr id="370716" name="Text Box 28"/>
          <p:cNvSpPr txBox="1">
            <a:spLocks noChangeArrowheads="1"/>
          </p:cNvSpPr>
          <p:nvPr/>
        </p:nvSpPr>
        <p:spPr bwMode="auto">
          <a:xfrm>
            <a:off x="4094264" y="5588181"/>
            <a:ext cx="9350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fizika</a:t>
            </a:r>
          </a:p>
        </p:txBody>
      </p:sp>
      <p:sp>
        <p:nvSpPr>
          <p:cNvPr id="370717" name="Line 29"/>
          <p:cNvSpPr>
            <a:spLocks noChangeShapeType="1"/>
          </p:cNvSpPr>
          <p:nvPr/>
        </p:nvSpPr>
        <p:spPr bwMode="auto">
          <a:xfrm flipH="1">
            <a:off x="6659563" y="3860800"/>
            <a:ext cx="649287" cy="647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18" name="Line 30"/>
          <p:cNvSpPr>
            <a:spLocks noChangeShapeType="1"/>
          </p:cNvSpPr>
          <p:nvPr/>
        </p:nvSpPr>
        <p:spPr bwMode="auto">
          <a:xfrm>
            <a:off x="7308850" y="3860800"/>
            <a:ext cx="142875" cy="7207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19" name="Text Box 31"/>
          <p:cNvSpPr txBox="1">
            <a:spLocks noChangeArrowheads="1"/>
          </p:cNvSpPr>
          <p:nvPr/>
        </p:nvSpPr>
        <p:spPr bwMode="auto">
          <a:xfrm>
            <a:off x="6227763" y="4427538"/>
            <a:ext cx="1295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olasz</a:t>
            </a:r>
          </a:p>
        </p:txBody>
      </p:sp>
      <p:sp>
        <p:nvSpPr>
          <p:cNvPr id="370721" name="Text Box 33"/>
          <p:cNvSpPr txBox="1">
            <a:spLocks noChangeArrowheads="1"/>
          </p:cNvSpPr>
          <p:nvPr/>
        </p:nvSpPr>
        <p:spPr bwMode="auto">
          <a:xfrm>
            <a:off x="6948488" y="4581525"/>
            <a:ext cx="10810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német</a:t>
            </a:r>
          </a:p>
        </p:txBody>
      </p:sp>
      <p:sp>
        <p:nvSpPr>
          <p:cNvPr id="370722" name="Text Box 34"/>
          <p:cNvSpPr txBox="1">
            <a:spLocks noChangeArrowheads="1"/>
          </p:cNvSpPr>
          <p:nvPr/>
        </p:nvSpPr>
        <p:spPr bwMode="auto">
          <a:xfrm>
            <a:off x="900113" y="4076700"/>
            <a:ext cx="1439862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magyar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történelem</a:t>
            </a:r>
          </a:p>
        </p:txBody>
      </p:sp>
      <p:cxnSp>
        <p:nvCxnSpPr>
          <p:cNvPr id="23" name="Egyenes összekötő nyíllal 22"/>
          <p:cNvCxnSpPr>
            <a:stCxn id="370718" idx="0"/>
          </p:cNvCxnSpPr>
          <p:nvPr/>
        </p:nvCxnSpPr>
        <p:spPr>
          <a:xfrm>
            <a:off x="7308850" y="3860800"/>
            <a:ext cx="1008063" cy="576263"/>
          </a:xfrm>
          <a:prstGeom prst="straightConnector1">
            <a:avLst/>
          </a:prstGeom>
          <a:ln w="28575">
            <a:solidFill>
              <a:srgbClr val="00642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zövegdoboz 24"/>
          <p:cNvSpPr txBox="1">
            <a:spLocks noChangeArrowheads="1"/>
          </p:cNvSpPr>
          <p:nvPr/>
        </p:nvSpPr>
        <p:spPr bwMode="auto">
          <a:xfrm>
            <a:off x="7954963" y="4437063"/>
            <a:ext cx="9382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francia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6732240" y="5013177"/>
            <a:ext cx="1224136" cy="369332"/>
          </a:xfrm>
          <a:prstGeom prst="rect">
            <a:avLst/>
          </a:prstGeom>
          <a:solidFill>
            <a:srgbClr val="33CCCC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hu-HU" dirty="0"/>
              <a:t>  </a:t>
            </a:r>
            <a:r>
              <a:rPr lang="hu-HU" b="1" dirty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+   angol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0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0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70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70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7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7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0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70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70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370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70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70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370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3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3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4" dur="500"/>
                                        <p:tgtEl>
                                          <p:spTgt spid="37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70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370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3" dur="500"/>
                                        <p:tgtEl>
                                          <p:spTgt spid="37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37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37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0" grpId="0"/>
      <p:bldP spid="370691" grpId="0" build="p"/>
      <p:bldP spid="370697" grpId="0"/>
      <p:bldP spid="370702" grpId="0"/>
      <p:bldP spid="370704" grpId="0"/>
      <p:bldP spid="370709" grpId="0"/>
      <p:bldP spid="370714" grpId="0"/>
      <p:bldP spid="370716" grpId="0"/>
      <p:bldP spid="370719" grpId="0"/>
      <p:bldP spid="370721" grpId="0"/>
      <p:bldP spid="37072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/>
          <a:lstStyle/>
          <a:p>
            <a:r>
              <a:rPr lang="hu-HU" b="1" dirty="0" smtClean="0">
                <a:solidFill>
                  <a:schemeClr val="accent4">
                    <a:lumMod val="50000"/>
                  </a:schemeClr>
                </a:solidFill>
              </a:rPr>
              <a:t>SÁVOS NYELVOKTATÁS</a:t>
            </a:r>
            <a:endParaRPr lang="hu-H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65616" y="1335380"/>
            <a:ext cx="7058745" cy="5328592"/>
          </a:xfrm>
        </p:spPr>
        <p:txBody>
          <a:bodyPr>
            <a:normAutofit/>
          </a:bodyPr>
          <a:lstStyle/>
          <a:p>
            <a:r>
              <a:rPr lang="hu-HU" sz="2000" b="1" dirty="0" smtClean="0">
                <a:solidFill>
                  <a:srgbClr val="FF0000"/>
                </a:solidFill>
              </a:rPr>
              <a:t>1. nyelv – ANGOL (heti 4 óra, 9-10-11. évfolyam)</a:t>
            </a:r>
            <a:endParaRPr lang="hu-HU" sz="2000" b="1" dirty="0">
              <a:solidFill>
                <a:srgbClr val="FF0000"/>
              </a:solidFill>
            </a:endParaRPr>
          </a:p>
          <a:p>
            <a:endParaRPr lang="hu-HU" sz="2000" b="1" dirty="0" smtClean="0">
              <a:solidFill>
                <a:srgbClr val="FF0000"/>
              </a:solidFill>
            </a:endParaRPr>
          </a:p>
          <a:p>
            <a:endParaRPr lang="hu-HU" sz="2000" b="1" dirty="0">
              <a:solidFill>
                <a:srgbClr val="FF0000"/>
              </a:solidFill>
            </a:endParaRPr>
          </a:p>
          <a:p>
            <a:endParaRPr lang="hu-HU" sz="2000" b="1" dirty="0" smtClean="0">
              <a:solidFill>
                <a:srgbClr val="FF0000"/>
              </a:solidFill>
            </a:endParaRPr>
          </a:p>
          <a:p>
            <a:endParaRPr lang="hu-HU" sz="2000" b="1" dirty="0">
              <a:solidFill>
                <a:srgbClr val="FF0000"/>
              </a:solidFill>
            </a:endParaRPr>
          </a:p>
          <a:p>
            <a:endParaRPr lang="hu-HU" sz="2000" b="1" dirty="0" smtClean="0">
              <a:solidFill>
                <a:srgbClr val="FF0000"/>
              </a:solidFill>
            </a:endParaRPr>
          </a:p>
          <a:p>
            <a:r>
              <a:rPr lang="hu-HU" sz="2000" b="1" dirty="0" smtClean="0">
                <a:solidFill>
                  <a:srgbClr val="FF0000"/>
                </a:solidFill>
              </a:rPr>
              <a:t>2. nyelv – NÉMET, OLASZ, </a:t>
            </a:r>
            <a:r>
              <a:rPr lang="hu-HU" sz="2000" b="1" dirty="0" smtClean="0">
                <a:solidFill>
                  <a:srgbClr val="FF0000"/>
                </a:solidFill>
              </a:rPr>
              <a:t>FRANCIA</a:t>
            </a:r>
            <a:endParaRPr lang="hu-HU" sz="2000" b="1" dirty="0">
              <a:solidFill>
                <a:srgbClr val="FF0000"/>
              </a:solidFill>
            </a:endParaRPr>
          </a:p>
        </p:txBody>
      </p:sp>
      <p:sp>
        <p:nvSpPr>
          <p:cNvPr id="5" name="Lefelé nyíl 4"/>
          <p:cNvSpPr/>
          <p:nvPr/>
        </p:nvSpPr>
        <p:spPr>
          <a:xfrm>
            <a:off x="1763688" y="2060848"/>
            <a:ext cx="2088232" cy="122413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FF00"/>
                </a:solidFill>
              </a:rPr>
              <a:t>Reál osztályok(B,C)</a:t>
            </a:r>
            <a:endParaRPr lang="hu-HU" dirty="0">
              <a:solidFill>
                <a:srgbClr val="FFFF00"/>
              </a:solidFill>
            </a:endParaRPr>
          </a:p>
        </p:txBody>
      </p:sp>
      <p:sp>
        <p:nvSpPr>
          <p:cNvPr id="6" name="Lefelé nyíl 5"/>
          <p:cNvSpPr/>
          <p:nvPr/>
        </p:nvSpPr>
        <p:spPr>
          <a:xfrm>
            <a:off x="4650570" y="1844824"/>
            <a:ext cx="2153678" cy="14401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FF00"/>
                </a:solidFill>
              </a:rPr>
              <a:t>Humán és Nyelv</a:t>
            </a:r>
          </a:p>
          <a:p>
            <a:pPr algn="ctr"/>
            <a:r>
              <a:rPr lang="hu-HU" dirty="0" smtClean="0">
                <a:solidFill>
                  <a:srgbClr val="FFFF00"/>
                </a:solidFill>
              </a:rPr>
              <a:t>(A,D)</a:t>
            </a:r>
            <a:endParaRPr lang="hu-HU" dirty="0">
              <a:solidFill>
                <a:srgbClr val="FFFF00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1403648" y="3351478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1979712" y="3351478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2555776" y="3368042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1" name="Téglalap 10"/>
          <p:cNvSpPr/>
          <p:nvPr/>
        </p:nvSpPr>
        <p:spPr>
          <a:xfrm>
            <a:off x="3119288" y="3380596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2" name="Téglalap 11"/>
          <p:cNvSpPr/>
          <p:nvPr/>
        </p:nvSpPr>
        <p:spPr>
          <a:xfrm>
            <a:off x="3707904" y="3380596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3" name="Téglalap 12"/>
          <p:cNvSpPr/>
          <p:nvPr/>
        </p:nvSpPr>
        <p:spPr>
          <a:xfrm>
            <a:off x="4814969" y="3345847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4" name="Téglalap 13"/>
          <p:cNvSpPr/>
          <p:nvPr/>
        </p:nvSpPr>
        <p:spPr>
          <a:xfrm>
            <a:off x="5438821" y="3362411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5" name="Téglalap 14"/>
          <p:cNvSpPr/>
          <p:nvPr/>
        </p:nvSpPr>
        <p:spPr>
          <a:xfrm>
            <a:off x="5967097" y="3380596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6" name="Téglalap 15"/>
          <p:cNvSpPr/>
          <p:nvPr/>
        </p:nvSpPr>
        <p:spPr>
          <a:xfrm>
            <a:off x="6510650" y="3376192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7" name="Téglalap 16"/>
          <p:cNvSpPr/>
          <p:nvPr/>
        </p:nvSpPr>
        <p:spPr>
          <a:xfrm>
            <a:off x="7034945" y="3376192"/>
            <a:ext cx="372359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8" name="Lefelé nyíl 17"/>
          <p:cNvSpPr/>
          <p:nvPr/>
        </p:nvSpPr>
        <p:spPr>
          <a:xfrm>
            <a:off x="809609" y="4653135"/>
            <a:ext cx="2325749" cy="1566645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FF00"/>
                </a:solidFill>
              </a:rPr>
              <a:t>A,B,C osztályok</a:t>
            </a:r>
          </a:p>
          <a:p>
            <a:pPr algn="ctr"/>
            <a:r>
              <a:rPr lang="hu-HU" b="1" dirty="0" smtClean="0">
                <a:solidFill>
                  <a:srgbClr val="FFFF00"/>
                </a:solidFill>
              </a:rPr>
              <a:t>Heti 4 óra 10. évfolyamtól</a:t>
            </a:r>
            <a:endParaRPr lang="hu-HU" b="1" dirty="0">
              <a:solidFill>
                <a:srgbClr val="FFFF00"/>
              </a:solidFill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717921" y="6217515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</a:t>
            </a:r>
            <a:endParaRPr lang="hu-HU" dirty="0"/>
          </a:p>
        </p:txBody>
      </p:sp>
      <p:sp>
        <p:nvSpPr>
          <p:cNvPr id="20" name="Lefelé nyíl 19"/>
          <p:cNvSpPr/>
          <p:nvPr/>
        </p:nvSpPr>
        <p:spPr>
          <a:xfrm>
            <a:off x="5076056" y="4653135"/>
            <a:ext cx="2331248" cy="1522670"/>
          </a:xfrm>
          <a:prstGeom prst="downArrow">
            <a:avLst>
              <a:gd name="adj1" fmla="val 50000"/>
              <a:gd name="adj2" fmla="val 51469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FF00"/>
                </a:solidFill>
              </a:rPr>
              <a:t>Nyelvi tagozat</a:t>
            </a:r>
          </a:p>
          <a:p>
            <a:pPr algn="ctr"/>
            <a:r>
              <a:rPr lang="hu-HU" b="1" dirty="0" smtClean="0">
                <a:solidFill>
                  <a:srgbClr val="FFFF00"/>
                </a:solidFill>
              </a:rPr>
              <a:t>Heti 6 óra 9. évfolyamtól</a:t>
            </a:r>
            <a:endParaRPr lang="hu-HU" b="1" dirty="0">
              <a:solidFill>
                <a:srgbClr val="FFFF00"/>
              </a:solidFill>
            </a:endParaRPr>
          </a:p>
        </p:txBody>
      </p:sp>
      <p:sp>
        <p:nvSpPr>
          <p:cNvPr id="21" name="Téglalap 20"/>
          <p:cNvSpPr/>
          <p:nvPr/>
        </p:nvSpPr>
        <p:spPr>
          <a:xfrm>
            <a:off x="1223628" y="6217515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</a:t>
            </a:r>
            <a:endParaRPr lang="hu-HU" dirty="0"/>
          </a:p>
        </p:txBody>
      </p:sp>
      <p:sp>
        <p:nvSpPr>
          <p:cNvPr id="22" name="Téglalap 21"/>
          <p:cNvSpPr/>
          <p:nvPr/>
        </p:nvSpPr>
        <p:spPr>
          <a:xfrm>
            <a:off x="1744024" y="6237047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o</a:t>
            </a:r>
            <a:endParaRPr lang="hu-HU" dirty="0"/>
          </a:p>
        </p:txBody>
      </p:sp>
      <p:sp>
        <p:nvSpPr>
          <p:cNvPr id="23" name="Téglalap 22"/>
          <p:cNvSpPr/>
          <p:nvPr/>
        </p:nvSpPr>
        <p:spPr>
          <a:xfrm>
            <a:off x="2254922" y="6224344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o</a:t>
            </a:r>
            <a:endParaRPr lang="hu-HU" dirty="0"/>
          </a:p>
        </p:txBody>
      </p:sp>
      <p:sp>
        <p:nvSpPr>
          <p:cNvPr id="24" name="Téglalap 23"/>
          <p:cNvSpPr/>
          <p:nvPr/>
        </p:nvSpPr>
        <p:spPr>
          <a:xfrm>
            <a:off x="2775318" y="6240693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</a:t>
            </a:r>
            <a:endParaRPr lang="hu-HU" dirty="0"/>
          </a:p>
        </p:txBody>
      </p:sp>
      <p:sp>
        <p:nvSpPr>
          <p:cNvPr id="27" name="Téglalap 26"/>
          <p:cNvSpPr/>
          <p:nvPr/>
        </p:nvSpPr>
        <p:spPr>
          <a:xfrm>
            <a:off x="5635779" y="6182766"/>
            <a:ext cx="378611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o</a:t>
            </a:r>
            <a:endParaRPr lang="hu-HU" dirty="0"/>
          </a:p>
        </p:txBody>
      </p:sp>
      <p:sp>
        <p:nvSpPr>
          <p:cNvPr id="28" name="Téglalap 27"/>
          <p:cNvSpPr/>
          <p:nvPr/>
        </p:nvSpPr>
        <p:spPr>
          <a:xfrm flipH="1">
            <a:off x="6156175" y="6224344"/>
            <a:ext cx="418777" cy="4084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</a:t>
            </a:r>
            <a:endParaRPr lang="hu-HU" dirty="0"/>
          </a:p>
        </p:txBody>
      </p:sp>
      <p:sp>
        <p:nvSpPr>
          <p:cNvPr id="29" name="Téglalap 28"/>
          <p:cNvSpPr/>
          <p:nvPr/>
        </p:nvSpPr>
        <p:spPr>
          <a:xfrm>
            <a:off x="6804248" y="6194668"/>
            <a:ext cx="432047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081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Text Box 2"/>
          <p:cNvSpPr txBox="1">
            <a:spLocks noChangeArrowheads="1"/>
          </p:cNvSpPr>
          <p:nvPr/>
        </p:nvSpPr>
        <p:spPr bwMode="auto">
          <a:xfrm>
            <a:off x="762001" y="765175"/>
            <a:ext cx="611425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3200" b="1" dirty="0">
                <a:solidFill>
                  <a:schemeClr val="accent2"/>
                </a:solidFill>
                <a:latin typeface="Tahoma" panose="020B0604030504040204" pitchFamily="34" charset="0"/>
              </a:rPr>
              <a:t>Kétlépcsős felvételi rendszer</a:t>
            </a:r>
          </a:p>
        </p:txBody>
      </p:sp>
      <p:sp>
        <p:nvSpPr>
          <p:cNvPr id="376836" name="Text Box 4"/>
          <p:cNvSpPr txBox="1">
            <a:spLocks noChangeArrowheads="1"/>
          </p:cNvSpPr>
          <p:nvPr/>
        </p:nvSpPr>
        <p:spPr bwMode="auto">
          <a:xfrm>
            <a:off x="899592" y="3493083"/>
            <a:ext cx="77768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hu-HU" altLang="hu-HU" sz="1800" b="1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hu-HU" altLang="hu-HU" sz="2000" b="1" dirty="0">
                <a:solidFill>
                  <a:srgbClr val="FF0000"/>
                </a:solidFill>
                <a:latin typeface="Verdana" panose="020B0604030504040204" pitchFamily="34" charset="0"/>
              </a:rPr>
              <a:t>(belső) ISKOLAI vizsga : szóbeli</a:t>
            </a:r>
          </a:p>
        </p:txBody>
      </p:sp>
      <p:sp>
        <p:nvSpPr>
          <p:cNvPr id="376837" name="Text Box 5"/>
          <p:cNvSpPr txBox="1">
            <a:spLocks noChangeArrowheads="1"/>
          </p:cNvSpPr>
          <p:nvPr/>
        </p:nvSpPr>
        <p:spPr bwMode="auto">
          <a:xfrm>
            <a:off x="251520" y="4244990"/>
            <a:ext cx="835292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hu-HU" altLang="hu-HU" b="1" dirty="0" smtClean="0">
                <a:solidFill>
                  <a:schemeClr val="bg2"/>
                </a:solidFill>
                <a:latin typeface="Verdana" panose="020B0604030504040204" pitchFamily="34" charset="0"/>
              </a:rPr>
              <a:t>  </a:t>
            </a:r>
            <a:r>
              <a:rPr lang="hu-HU" altLang="hu-HU" sz="2800" b="1" dirty="0">
                <a:solidFill>
                  <a:schemeClr val="accent2"/>
                </a:solidFill>
                <a:latin typeface="Verdana" panose="020B0604030504040204" pitchFamily="34" charset="0"/>
              </a:rPr>
              <a:t>szóbeli: a megjelölt tagozat jellegének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hu-HU" altLang="hu-HU" sz="2800" b="1" dirty="0">
                <a:solidFill>
                  <a:schemeClr val="accent2"/>
                </a:solidFill>
                <a:latin typeface="Verdana" panose="020B0604030504040204" pitchFamily="34" charset="0"/>
              </a:rPr>
              <a:t>    megfelelő </a:t>
            </a:r>
            <a:r>
              <a:rPr lang="hu-HU" altLang="hu-HU" sz="2800" b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tárgy(</a:t>
            </a:r>
            <a:r>
              <a:rPr lang="hu-HU" altLang="hu-HU" sz="2800" b="1" dirty="0" err="1" smtClean="0">
                <a:solidFill>
                  <a:schemeClr val="accent2"/>
                </a:solidFill>
                <a:latin typeface="Verdana" panose="020B0604030504040204" pitchFamily="34" charset="0"/>
              </a:rPr>
              <a:t>ak</a:t>
            </a:r>
            <a:r>
              <a:rPr lang="hu-HU" altLang="hu-HU" sz="2800" b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)</a:t>
            </a:r>
            <a:r>
              <a:rPr lang="hu-HU" altLang="hu-HU" sz="2800" b="1" dirty="0" err="1" smtClean="0">
                <a:solidFill>
                  <a:schemeClr val="accent2"/>
                </a:solidFill>
                <a:latin typeface="Verdana" panose="020B0604030504040204" pitchFamily="34" charset="0"/>
              </a:rPr>
              <a:t>ból</a:t>
            </a:r>
            <a:endParaRPr lang="hu-HU" altLang="hu-HU" sz="2800" b="1" dirty="0">
              <a:solidFill>
                <a:schemeClr val="accent2"/>
              </a:solidFill>
              <a:latin typeface="Verdan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endParaRPr lang="hu-HU" altLang="hu-HU" sz="2800" b="1" dirty="0">
              <a:solidFill>
                <a:schemeClr val="bg2"/>
              </a:solidFill>
              <a:latin typeface="Verdana" panose="020B0604030504040204" pitchFamily="34" charset="0"/>
            </a:endParaRP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2268538" y="544512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endParaRPr lang="hu-HU" altLang="hu-HU" sz="1800">
              <a:latin typeface="Verdana" panose="020B0604030504040204" pitchFamily="34" charset="0"/>
            </a:endParaRPr>
          </a:p>
        </p:txBody>
      </p:sp>
      <p:sp>
        <p:nvSpPr>
          <p:cNvPr id="376839" name="Text Box 7"/>
          <p:cNvSpPr txBox="1">
            <a:spLocks noChangeArrowheads="1"/>
          </p:cNvSpPr>
          <p:nvPr/>
        </p:nvSpPr>
        <p:spPr bwMode="auto">
          <a:xfrm>
            <a:off x="662681" y="2074498"/>
            <a:ext cx="806489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hu-HU" altLang="hu-HU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2800" b="1" dirty="0">
                <a:solidFill>
                  <a:schemeClr val="accent2"/>
                </a:solidFill>
                <a:latin typeface="Verdana" panose="020B0604030504040204" pitchFamily="34" charset="0"/>
              </a:rPr>
              <a:t>csak írásbeli: </a:t>
            </a:r>
            <a:endParaRPr lang="hu-HU" altLang="hu-HU" sz="2800" b="1" dirty="0" smtClean="0">
              <a:solidFill>
                <a:schemeClr val="accent2"/>
              </a:solidFill>
              <a:latin typeface="Verdan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hu-HU" altLang="hu-HU" sz="2800" b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anyanyelvből és matematikából       </a:t>
            </a:r>
            <a:endParaRPr lang="hu-HU" altLang="hu-HU" sz="2800" b="1" dirty="0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68313" y="1571625"/>
            <a:ext cx="94322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hu-HU" altLang="hu-HU" sz="2000" b="1" dirty="0">
                <a:solidFill>
                  <a:srgbClr val="FF0000"/>
                </a:solidFill>
                <a:latin typeface="Verdana" panose="020B0604030504040204" pitchFamily="34" charset="0"/>
              </a:rPr>
              <a:t> központilag EGYSÉGES kompetencia-alapú írásbeli  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1000"/>
                                        <p:tgtEl>
                                          <p:spTgt spid="3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7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/>
      <p:bldP spid="376836" grpId="0"/>
      <p:bldP spid="376839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4">
                    <a:lumMod val="50000"/>
                  </a:schemeClr>
                </a:solidFill>
              </a:rPr>
              <a:t>Központi Írásbeli</a:t>
            </a:r>
            <a:endParaRPr lang="hu-H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76865" y="2348879"/>
            <a:ext cx="6798736" cy="3586253"/>
          </a:xfrm>
        </p:spPr>
        <p:txBody>
          <a:bodyPr>
            <a:normAutofit fontScale="92500" lnSpcReduction="10000"/>
          </a:bodyPr>
          <a:lstStyle/>
          <a:p>
            <a:r>
              <a:rPr lang="hu-HU" sz="2800" b="1" dirty="0" smtClean="0">
                <a:solidFill>
                  <a:schemeClr val="accent4">
                    <a:lumMod val="50000"/>
                  </a:schemeClr>
                </a:solidFill>
              </a:rPr>
              <a:t>JELENTKEZÉS</a:t>
            </a:r>
            <a:r>
              <a:rPr lang="hu-HU" b="1" dirty="0" smtClean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hu-HU" b="1" dirty="0">
                <a:solidFill>
                  <a:schemeClr val="accent2"/>
                </a:solidFill>
              </a:rPr>
              <a:t> </a:t>
            </a:r>
            <a:r>
              <a:rPr lang="hu-HU" b="1" dirty="0" smtClean="0">
                <a:solidFill>
                  <a:schemeClr val="accent2"/>
                </a:solidFill>
              </a:rPr>
              <a:t>                </a:t>
            </a:r>
            <a:r>
              <a:rPr lang="hu-HU" sz="2800" b="1" dirty="0" smtClean="0">
                <a:solidFill>
                  <a:srgbClr val="FF0000"/>
                </a:solidFill>
              </a:rPr>
              <a:t>2022. </a:t>
            </a:r>
            <a:r>
              <a:rPr lang="hu-HU" sz="2800" b="1" dirty="0">
                <a:solidFill>
                  <a:srgbClr val="FF0000"/>
                </a:solidFill>
              </a:rPr>
              <a:t>december </a:t>
            </a:r>
            <a:r>
              <a:rPr lang="hu-HU" sz="2800" b="1" dirty="0" smtClean="0">
                <a:solidFill>
                  <a:srgbClr val="FF0000"/>
                </a:solidFill>
              </a:rPr>
              <a:t>02. </a:t>
            </a:r>
            <a:r>
              <a:rPr lang="hu-HU" sz="2800" b="1" dirty="0">
                <a:solidFill>
                  <a:srgbClr val="FF0000"/>
                </a:solidFill>
              </a:rPr>
              <a:t>(péntek)</a:t>
            </a:r>
            <a:endParaRPr lang="hu-HU" sz="2800" dirty="0">
              <a:solidFill>
                <a:srgbClr val="FF0000"/>
              </a:solidFill>
            </a:endParaRPr>
          </a:p>
          <a:p>
            <a:r>
              <a:rPr lang="hu-HU" sz="2800" b="1" dirty="0" smtClean="0">
                <a:solidFill>
                  <a:schemeClr val="accent4">
                    <a:lumMod val="50000"/>
                  </a:schemeClr>
                </a:solidFill>
              </a:rPr>
              <a:t>KÖZPONTI ÍRÁSBELI</a:t>
            </a:r>
          </a:p>
          <a:p>
            <a:pPr marL="0" lvl="0" indent="0">
              <a:buNone/>
            </a:pPr>
            <a:r>
              <a:rPr lang="hu-HU" sz="2800" b="1" dirty="0" smtClean="0">
                <a:solidFill>
                  <a:srgbClr val="FF0000"/>
                </a:solidFill>
              </a:rPr>
              <a:t>            2023. </a:t>
            </a:r>
            <a:r>
              <a:rPr lang="hu-HU" sz="2800" b="1" dirty="0">
                <a:solidFill>
                  <a:srgbClr val="FF0000"/>
                </a:solidFill>
              </a:rPr>
              <a:t>január </a:t>
            </a:r>
            <a:r>
              <a:rPr lang="hu-HU" sz="2800" b="1" dirty="0" smtClean="0">
                <a:solidFill>
                  <a:srgbClr val="FF0000"/>
                </a:solidFill>
              </a:rPr>
              <a:t>21. </a:t>
            </a:r>
            <a:r>
              <a:rPr lang="hu-HU" sz="2800" b="1" dirty="0">
                <a:solidFill>
                  <a:srgbClr val="FF0000"/>
                </a:solidFill>
              </a:rPr>
              <a:t>(szombat) 10 </a:t>
            </a:r>
            <a:r>
              <a:rPr lang="hu-HU" sz="2800" b="1" dirty="0" smtClean="0">
                <a:solidFill>
                  <a:srgbClr val="FF0000"/>
                </a:solidFill>
              </a:rPr>
              <a:t>óra</a:t>
            </a:r>
            <a:endParaRPr lang="hu-HU" sz="2800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hu-HU" sz="2800" b="1" dirty="0" smtClean="0">
                <a:solidFill>
                  <a:schemeClr val="accent4">
                    <a:lumMod val="50000"/>
                  </a:schemeClr>
                </a:solidFill>
              </a:rPr>
              <a:t>Pótló írásbeli </a:t>
            </a:r>
            <a:r>
              <a:rPr lang="hu-HU" sz="2800" b="1" dirty="0" smtClean="0">
                <a:solidFill>
                  <a:schemeClr val="accent2"/>
                </a:solidFill>
              </a:rPr>
              <a:t>-</a:t>
            </a:r>
            <a:r>
              <a:rPr lang="hu-HU" b="1" dirty="0" smtClean="0">
                <a:solidFill>
                  <a:srgbClr val="FF0000"/>
                </a:solidFill>
              </a:rPr>
              <a:t>2023. </a:t>
            </a:r>
            <a:r>
              <a:rPr lang="hu-HU" b="1" dirty="0">
                <a:solidFill>
                  <a:srgbClr val="FF0000"/>
                </a:solidFill>
              </a:rPr>
              <a:t>január </a:t>
            </a:r>
            <a:r>
              <a:rPr lang="hu-HU" b="1" dirty="0" smtClean="0">
                <a:solidFill>
                  <a:srgbClr val="FF0000"/>
                </a:solidFill>
              </a:rPr>
              <a:t>31. (kedd) </a:t>
            </a:r>
            <a:r>
              <a:rPr lang="hu-HU" b="1" dirty="0">
                <a:solidFill>
                  <a:srgbClr val="FF0000"/>
                </a:solidFill>
              </a:rPr>
              <a:t>14 óra</a:t>
            </a:r>
          </a:p>
          <a:p>
            <a:r>
              <a:rPr lang="hu-HU" sz="2800" b="1" dirty="0" smtClean="0">
                <a:solidFill>
                  <a:schemeClr val="accent4">
                    <a:lumMod val="50000"/>
                  </a:schemeClr>
                </a:solidFill>
              </a:rPr>
              <a:t>Tervezett MEGTEKINTÉS</a:t>
            </a:r>
          </a:p>
          <a:p>
            <a:pPr marL="0" indent="0">
              <a:buNone/>
            </a:pPr>
            <a:r>
              <a:rPr lang="hu-HU" sz="2800" b="1" dirty="0">
                <a:solidFill>
                  <a:schemeClr val="accent2"/>
                </a:solidFill>
              </a:rPr>
              <a:t> </a:t>
            </a:r>
            <a:r>
              <a:rPr lang="hu-HU" sz="2800" b="1" dirty="0" smtClean="0">
                <a:solidFill>
                  <a:schemeClr val="accent2"/>
                </a:solidFill>
              </a:rPr>
              <a:t>       </a:t>
            </a:r>
            <a:r>
              <a:rPr lang="hu-HU" sz="2800" b="1" dirty="0" smtClean="0">
                <a:solidFill>
                  <a:srgbClr val="FF0000"/>
                </a:solidFill>
              </a:rPr>
              <a:t>2023. január 26. (csütörtök) </a:t>
            </a:r>
            <a:r>
              <a:rPr lang="hu-HU" sz="2800" b="1" dirty="0">
                <a:solidFill>
                  <a:srgbClr val="FF0000"/>
                </a:solidFill>
              </a:rPr>
              <a:t>8-tól 16 óráig</a:t>
            </a:r>
          </a:p>
        </p:txBody>
      </p:sp>
    </p:spTree>
    <p:extLst>
      <p:ext uri="{BB962C8B-B14F-4D97-AF65-F5344CB8AC3E}">
        <p14:creationId xmlns:p14="http://schemas.microsoft.com/office/powerpoint/2010/main" val="2765505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432200"/>
          </a:xfrm>
        </p:spPr>
        <p:txBody>
          <a:bodyPr>
            <a:normAutofit/>
          </a:bodyPr>
          <a:lstStyle/>
          <a:p>
            <a:r>
              <a:rPr lang="hu-HU" altLang="hu-HU" b="1" dirty="0" smtClean="0">
                <a:solidFill>
                  <a:schemeClr val="accent2"/>
                </a:solidFill>
              </a:rPr>
              <a:t>     </a:t>
            </a:r>
            <a:r>
              <a:rPr lang="hu-HU" altLang="hu-HU" b="1" dirty="0" smtClean="0">
                <a:solidFill>
                  <a:schemeClr val="accent4">
                    <a:lumMod val="50000"/>
                  </a:schemeClr>
                </a:solidFill>
              </a:rPr>
              <a:t>Belső (=iskolai) vizsga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8134672" cy="4679801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hu-HU" altLang="hu-HU" sz="3200" dirty="0" smtClean="0">
                <a:solidFill>
                  <a:schemeClr val="accent2">
                    <a:lumMod val="50000"/>
                  </a:schemeClr>
                </a:solidFill>
              </a:rPr>
              <a:t>csak szóbeli vizsga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hu-HU" altLang="hu-HU" sz="3200" dirty="0" smtClean="0">
                <a:solidFill>
                  <a:schemeClr val="accent2">
                    <a:lumMod val="50000"/>
                  </a:schemeClr>
                </a:solidFill>
              </a:rPr>
              <a:t>csak a választott tagozat tárgyából vagy tárgyaiból</a:t>
            </a:r>
            <a:r>
              <a:rPr lang="hu-HU" altLang="hu-HU" u="sng" dirty="0" smtClean="0">
                <a:solidFill>
                  <a:schemeClr val="accent2">
                    <a:lumMod val="50000"/>
                  </a:schemeClr>
                </a:solidFill>
              </a:rPr>
              <a:t>(a tagozatokra külön szóbelit kell tenni, kivétel a nyelvi tagozatok, itt három tagozatra jelentkezés esetén is csak egy szóbeli vizsgát kell tenni)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hu-HU" altLang="hu-HU" sz="3200" dirty="0" smtClean="0">
                <a:solidFill>
                  <a:schemeClr val="accent2">
                    <a:lumMod val="50000"/>
                  </a:schemeClr>
                </a:solidFill>
              </a:rPr>
              <a:t>Jelentkezési lapok beérkezési határideje: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altLang="hu-HU" sz="3200" dirty="0" smtClean="0">
                <a:solidFill>
                  <a:schemeClr val="accent2">
                    <a:lumMod val="50000"/>
                  </a:schemeClr>
                </a:solidFill>
              </a:rPr>
              <a:t>              </a:t>
            </a:r>
            <a:r>
              <a:rPr lang="hu-HU" altLang="hu-HU" sz="4000" dirty="0" smtClean="0">
                <a:solidFill>
                  <a:srgbClr val="FF0000"/>
                </a:solidFill>
              </a:rPr>
              <a:t>2023. február 22. (szerda)</a:t>
            </a:r>
            <a:endParaRPr lang="hu-HU" altLang="hu-HU" sz="4000" dirty="0" smtClean="0">
              <a:solidFill>
                <a:schemeClr val="bg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hu-HU" altLang="hu-HU" sz="2000" dirty="0" smtClean="0">
                <a:solidFill>
                  <a:srgbClr val="00B050"/>
                </a:solidFill>
              </a:rPr>
              <a:t>     </a:t>
            </a:r>
            <a:r>
              <a:rPr lang="hu-HU" altLang="hu-HU" sz="2000" dirty="0" smtClean="0">
                <a:solidFill>
                  <a:schemeClr val="accent4">
                    <a:lumMod val="50000"/>
                  </a:schemeClr>
                </a:solidFill>
              </a:rPr>
              <a:t>Jelentkezési lapok letölthetők az Internetről: </a:t>
            </a:r>
            <a:r>
              <a:rPr lang="hu-HU" altLang="hu-HU" sz="2000" dirty="0" smtClean="0">
                <a:solidFill>
                  <a:schemeClr val="accent4">
                    <a:lumMod val="50000"/>
                  </a:schemeClr>
                </a:solidFill>
                <a:hlinkClick r:id="rId2"/>
              </a:rPr>
              <a:t>www.kir.hu</a:t>
            </a:r>
            <a:r>
              <a:rPr lang="hu-HU" altLang="hu-HU" sz="2000" dirty="0" smtClean="0">
                <a:solidFill>
                  <a:schemeClr val="accent4">
                    <a:lumMod val="50000"/>
                  </a:schemeClr>
                </a:solidFill>
              </a:rPr>
              <a:t>  vagy az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hu-HU" altLang="hu-HU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hu-HU" altLang="hu-HU" sz="2000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általános iskolákban beszerezhető </a:t>
            </a: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hu-HU" altLang="hu-HU" dirty="0" smtClean="0">
              <a:solidFill>
                <a:srgbClr val="FFC000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Century Schoolbook" panose="02040604050505020304" pitchFamily="18" charset="0"/>
              <a:buAutoNum type="arabicPeriod"/>
              <a:defRPr/>
            </a:pPr>
            <a:endParaRPr lang="hu-HU" altLang="hu-HU" sz="18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hu-HU" altLang="hu-HU" sz="18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hu-HU" altLang="hu-HU" sz="18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hu-HU" altLang="hu-HU" sz="28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81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4" grpId="0"/>
      <p:bldP spid="3819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ím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928144"/>
          </a:xfrm>
        </p:spPr>
        <p:txBody>
          <a:bodyPr/>
          <a:lstStyle/>
          <a:p>
            <a:r>
              <a:rPr lang="hu-HU" altLang="hu-HU" sz="5400" b="1" dirty="0" smtClean="0">
                <a:solidFill>
                  <a:schemeClr val="accent4">
                    <a:lumMod val="50000"/>
                  </a:schemeClr>
                </a:solidFill>
              </a:rPr>
              <a:t>SZÓBELI VIZSGÁK</a:t>
            </a:r>
          </a:p>
        </p:txBody>
      </p:sp>
      <p:sp>
        <p:nvSpPr>
          <p:cNvPr id="4" name="Tartalom helye 3"/>
          <p:cNvSpPr txBox="1">
            <a:spLocks noGrp="1"/>
          </p:cNvSpPr>
          <p:nvPr>
            <p:ph idx="1"/>
          </p:nvPr>
        </p:nvSpPr>
        <p:spPr>
          <a:xfrm>
            <a:off x="1187624" y="1700808"/>
            <a:ext cx="6912768" cy="3687163"/>
          </a:xfr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hu-HU" sz="4000" b="1" dirty="0" smtClean="0">
                <a:solidFill>
                  <a:schemeClr val="tx1"/>
                </a:solidFill>
              </a:rPr>
              <a:t>SZÓBELI </a:t>
            </a:r>
            <a:r>
              <a:rPr lang="hu-HU" sz="4000" b="1" dirty="0">
                <a:solidFill>
                  <a:schemeClr val="tx1"/>
                </a:solidFill>
              </a:rPr>
              <a:t>VIZSGÁK </a:t>
            </a:r>
            <a:r>
              <a:rPr lang="hu-HU" sz="4000" b="1" dirty="0" smtClean="0">
                <a:solidFill>
                  <a:schemeClr val="tx1"/>
                </a:solidFill>
              </a:rPr>
              <a:t>     KEZDŐ IDŐPONTJA  </a:t>
            </a:r>
            <a:endParaRPr lang="hu-HU" sz="4000" b="1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u-HU" sz="3200" b="1" dirty="0" smtClean="0">
                <a:solidFill>
                  <a:srgbClr val="FFFF00"/>
                </a:solidFill>
              </a:rPr>
              <a:t>2023. Március </a:t>
            </a:r>
            <a:r>
              <a:rPr lang="hu-HU" sz="3200" b="1" dirty="0">
                <a:solidFill>
                  <a:srgbClr val="FFFF00"/>
                </a:solidFill>
              </a:rPr>
              <a:t>6</a:t>
            </a:r>
            <a:r>
              <a:rPr lang="hu-HU" sz="3200" b="1" dirty="0" smtClean="0">
                <a:solidFill>
                  <a:srgbClr val="FFFF00"/>
                </a:solidFill>
              </a:rPr>
              <a:t>.(hétfő) </a:t>
            </a:r>
            <a:r>
              <a:rPr lang="hu-HU" sz="3200" b="1" dirty="0">
                <a:solidFill>
                  <a:srgbClr val="FFFF00"/>
                </a:solidFill>
              </a:rPr>
              <a:t>8</a:t>
            </a:r>
            <a:r>
              <a:rPr lang="hu-HU" sz="3200" b="1" dirty="0" smtClean="0">
                <a:solidFill>
                  <a:srgbClr val="FFFF00"/>
                </a:solidFill>
              </a:rPr>
              <a:t> óra</a:t>
            </a:r>
          </a:p>
          <a:p>
            <a:pPr fontAlgn="auto">
              <a:spcAft>
                <a:spcPts val="0"/>
              </a:spcAft>
              <a:defRPr/>
            </a:pPr>
            <a:r>
              <a:rPr lang="hu-HU" sz="3200" b="1" dirty="0" smtClean="0">
                <a:solidFill>
                  <a:srgbClr val="FFFF00"/>
                </a:solidFill>
              </a:rPr>
              <a:t> 2023. </a:t>
            </a:r>
            <a:r>
              <a:rPr lang="hu-HU" sz="3200" b="1" dirty="0">
                <a:solidFill>
                  <a:srgbClr val="FFFF00"/>
                </a:solidFill>
              </a:rPr>
              <a:t>Március </a:t>
            </a:r>
            <a:r>
              <a:rPr lang="hu-HU" sz="3200" b="1" dirty="0" smtClean="0">
                <a:solidFill>
                  <a:srgbClr val="FFFF00"/>
                </a:solidFill>
              </a:rPr>
              <a:t>7.(kedd) </a:t>
            </a:r>
            <a:r>
              <a:rPr lang="hu-HU" sz="3200" b="1" dirty="0">
                <a:solidFill>
                  <a:srgbClr val="FFFF00"/>
                </a:solidFill>
              </a:rPr>
              <a:t>11 </a:t>
            </a:r>
            <a:r>
              <a:rPr lang="hu-HU" sz="3200" b="1" dirty="0" smtClean="0">
                <a:solidFill>
                  <a:srgbClr val="FFFF00"/>
                </a:solidFill>
              </a:rPr>
              <a:t>óra</a:t>
            </a:r>
          </a:p>
          <a:p>
            <a:pPr fontAlgn="auto">
              <a:spcAft>
                <a:spcPts val="0"/>
              </a:spcAft>
              <a:defRPr/>
            </a:pPr>
            <a:r>
              <a:rPr lang="hu-HU" sz="3200" b="1" dirty="0" smtClean="0">
                <a:solidFill>
                  <a:srgbClr val="FFFF00"/>
                </a:solidFill>
              </a:rPr>
              <a:t> 2023. </a:t>
            </a:r>
            <a:r>
              <a:rPr lang="hu-HU" sz="3200" b="1" dirty="0">
                <a:solidFill>
                  <a:srgbClr val="FFFF00"/>
                </a:solidFill>
              </a:rPr>
              <a:t>Március 8</a:t>
            </a:r>
            <a:r>
              <a:rPr lang="hu-HU" sz="3200" b="1" dirty="0" smtClean="0">
                <a:solidFill>
                  <a:srgbClr val="FFFF00"/>
                </a:solidFill>
              </a:rPr>
              <a:t>. (szerda) 11 óra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sz="3200" b="1" dirty="0" smtClean="0">
                <a:solidFill>
                  <a:schemeClr val="bg1"/>
                </a:solidFill>
              </a:rPr>
              <a:t> </a:t>
            </a:r>
            <a:endParaRPr lang="hu-H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Egyenes összekötő nyíllal 2"/>
          <p:cNvCxnSpPr/>
          <p:nvPr/>
        </p:nvCxnSpPr>
        <p:spPr>
          <a:xfrm>
            <a:off x="501650" y="4852988"/>
            <a:ext cx="8453438" cy="63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Szövegdoboz 54"/>
          <p:cNvSpPr txBox="1">
            <a:spLocks noChangeArrowheads="1"/>
          </p:cNvSpPr>
          <p:nvPr/>
        </p:nvSpPr>
        <p:spPr bwMode="auto">
          <a:xfrm>
            <a:off x="611559" y="428625"/>
            <a:ext cx="817525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A  FELVÉTELI VIZSGA  </a:t>
            </a:r>
            <a:r>
              <a:rPr lang="hu-HU" altLang="hu-H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SZAKASZAI  </a:t>
            </a:r>
            <a:endParaRPr lang="hu-HU" altLang="hu-HU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5" name="Egyenes összekötő nyíllal 34"/>
          <p:cNvCxnSpPr>
            <a:stCxn id="40" idx="2"/>
          </p:cNvCxnSpPr>
          <p:nvPr/>
        </p:nvCxnSpPr>
        <p:spPr>
          <a:xfrm flipH="1">
            <a:off x="5299076" y="4213225"/>
            <a:ext cx="15615" cy="6461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zövegdoboz 35"/>
          <p:cNvSpPr txBox="1">
            <a:spLocks noChangeArrowheads="1"/>
          </p:cNvSpPr>
          <p:nvPr/>
        </p:nvSpPr>
        <p:spPr bwMode="auto">
          <a:xfrm>
            <a:off x="1775427" y="4041137"/>
            <a:ext cx="1377549" cy="3693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contourW="12700">
            <a:contourClr>
              <a:schemeClr val="bg2">
                <a:lumMod val="7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b="1" dirty="0">
                <a:solidFill>
                  <a:srgbClr val="FF0000"/>
                </a:solidFill>
              </a:rPr>
              <a:t>közzététel</a:t>
            </a:r>
          </a:p>
        </p:txBody>
      </p:sp>
      <p:sp>
        <p:nvSpPr>
          <p:cNvPr id="40" name="Szövegdoboz 39"/>
          <p:cNvSpPr txBox="1">
            <a:spLocks noChangeArrowheads="1"/>
          </p:cNvSpPr>
          <p:nvPr/>
        </p:nvSpPr>
        <p:spPr bwMode="auto">
          <a:xfrm>
            <a:off x="4545214" y="3843338"/>
            <a:ext cx="1538954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SZÓBELIK</a:t>
            </a:r>
            <a:r>
              <a:rPr lang="hu-HU" altLang="hu-HU" sz="18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7" name="Szövegdoboz 46"/>
          <p:cNvSpPr txBox="1">
            <a:spLocks noChangeArrowheads="1"/>
          </p:cNvSpPr>
          <p:nvPr/>
        </p:nvSpPr>
        <p:spPr bwMode="auto">
          <a:xfrm>
            <a:off x="5300663" y="2181225"/>
            <a:ext cx="27860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1800" b="1">
                <a:solidFill>
                  <a:srgbClr val="FF0000"/>
                </a:solidFill>
                <a:latin typeface="Times New Roman" panose="02020603050405020304" pitchFamily="18" charset="0"/>
              </a:rPr>
              <a:t>ideiglenes felvételi jegyzék nyilvánosságra hozatala</a:t>
            </a:r>
          </a:p>
        </p:txBody>
      </p:sp>
      <p:cxnSp>
        <p:nvCxnSpPr>
          <p:cNvPr id="51" name="Egyenes összekötő nyíllal 50"/>
          <p:cNvCxnSpPr/>
          <p:nvPr/>
        </p:nvCxnSpPr>
        <p:spPr>
          <a:xfrm>
            <a:off x="6692900" y="3078163"/>
            <a:ext cx="0" cy="17748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zövegdoboz 57"/>
          <p:cNvSpPr txBox="1">
            <a:spLocks noChangeArrowheads="1"/>
          </p:cNvSpPr>
          <p:nvPr/>
        </p:nvSpPr>
        <p:spPr bwMode="auto">
          <a:xfrm>
            <a:off x="6692900" y="3259138"/>
            <a:ext cx="2093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>
                <a:solidFill>
                  <a:srgbClr val="FF0000"/>
                </a:solidFill>
                <a:latin typeface="Times New Roman" panose="02020603050405020304" pitchFamily="18" charset="0"/>
              </a:rPr>
              <a:t>sorrend módosítás</a:t>
            </a:r>
          </a:p>
        </p:txBody>
      </p:sp>
      <p:cxnSp>
        <p:nvCxnSpPr>
          <p:cNvPr id="60" name="Egyenes összekötő nyíllal 59"/>
          <p:cNvCxnSpPr/>
          <p:nvPr/>
        </p:nvCxnSpPr>
        <p:spPr>
          <a:xfrm flipH="1">
            <a:off x="7608888" y="3724275"/>
            <a:ext cx="1587" cy="11287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Szövegdoboz 60"/>
          <p:cNvSpPr txBox="1">
            <a:spLocks noChangeArrowheads="1"/>
          </p:cNvSpPr>
          <p:nvPr/>
        </p:nvSpPr>
        <p:spPr bwMode="auto">
          <a:xfrm>
            <a:off x="7832725" y="3703638"/>
            <a:ext cx="1412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>
                <a:solidFill>
                  <a:srgbClr val="FF0000"/>
                </a:solidFill>
                <a:latin typeface="Times New Roman" panose="02020603050405020304" pitchFamily="18" charset="0"/>
              </a:rPr>
              <a:t> értesítés a                  felvételről</a:t>
            </a:r>
          </a:p>
        </p:txBody>
      </p:sp>
      <p:cxnSp>
        <p:nvCxnSpPr>
          <p:cNvPr id="63" name="Egyenes összekötő nyíllal 62"/>
          <p:cNvCxnSpPr/>
          <p:nvPr/>
        </p:nvCxnSpPr>
        <p:spPr>
          <a:xfrm>
            <a:off x="8604250" y="4341813"/>
            <a:ext cx="0" cy="5175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Szövegdoboz 71"/>
          <p:cNvSpPr txBox="1">
            <a:spLocks noChangeArrowheads="1"/>
          </p:cNvSpPr>
          <p:nvPr/>
        </p:nvSpPr>
        <p:spPr bwMode="auto">
          <a:xfrm>
            <a:off x="4642951" y="4960938"/>
            <a:ext cx="17287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 smtClean="0">
                <a:latin typeface="Times New Roman" panose="02020603050405020304" pitchFamily="18" charset="0"/>
              </a:rPr>
              <a:t>2023. 03.06.-03.07.-03.08.</a:t>
            </a:r>
            <a:endParaRPr lang="hu-HU" altLang="hu-HU" sz="2000" b="1" dirty="0">
              <a:latin typeface="Times New Roman" panose="02020603050405020304" pitchFamily="18" charset="0"/>
            </a:endParaRPr>
          </a:p>
        </p:txBody>
      </p:sp>
      <p:sp>
        <p:nvSpPr>
          <p:cNvPr id="73" name="Szövegdoboz 72"/>
          <p:cNvSpPr txBox="1">
            <a:spLocks noChangeArrowheads="1"/>
          </p:cNvSpPr>
          <p:nvPr/>
        </p:nvSpPr>
        <p:spPr bwMode="auto">
          <a:xfrm>
            <a:off x="6211888" y="4927207"/>
            <a:ext cx="8905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 smtClean="0">
                <a:latin typeface="Times New Roman" panose="02020603050405020304" pitchFamily="18" charset="0"/>
              </a:rPr>
              <a:t>03.17.</a:t>
            </a:r>
            <a:endParaRPr lang="hu-HU" altLang="hu-HU" sz="2000" b="1" dirty="0">
              <a:latin typeface="Times New Roman" panose="02020603050405020304" pitchFamily="18" charset="0"/>
            </a:endParaRPr>
          </a:p>
        </p:txBody>
      </p:sp>
      <p:sp>
        <p:nvSpPr>
          <p:cNvPr id="74" name="Szövegdoboz 73"/>
          <p:cNvSpPr txBox="1">
            <a:spLocks noChangeArrowheads="1"/>
          </p:cNvSpPr>
          <p:nvPr/>
        </p:nvSpPr>
        <p:spPr bwMode="auto">
          <a:xfrm>
            <a:off x="7024687" y="4983163"/>
            <a:ext cx="12207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 smtClean="0">
                <a:latin typeface="Times New Roman" panose="02020603050405020304" pitchFamily="18" charset="0"/>
              </a:rPr>
              <a:t>03.21-22.</a:t>
            </a:r>
            <a:endParaRPr lang="hu-HU" altLang="hu-HU" sz="2000" b="1" dirty="0">
              <a:latin typeface="Times New Roman" panose="02020603050405020304" pitchFamily="18" charset="0"/>
            </a:endParaRPr>
          </a:p>
        </p:txBody>
      </p:sp>
      <p:sp>
        <p:nvSpPr>
          <p:cNvPr id="75" name="Szövegdoboz 74"/>
          <p:cNvSpPr txBox="1">
            <a:spLocks noChangeArrowheads="1"/>
          </p:cNvSpPr>
          <p:nvPr/>
        </p:nvSpPr>
        <p:spPr bwMode="auto">
          <a:xfrm>
            <a:off x="8245475" y="4989513"/>
            <a:ext cx="10001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 smtClean="0">
                <a:latin typeface="Times New Roman" panose="02020603050405020304" pitchFamily="18" charset="0"/>
              </a:rPr>
              <a:t>04.28.</a:t>
            </a:r>
            <a:endParaRPr lang="hu-HU" altLang="hu-HU" sz="20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u-HU" altLang="hu-HU" sz="18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" name="Szövegdoboz 80"/>
          <p:cNvSpPr txBox="1">
            <a:spLocks noChangeArrowheads="1"/>
          </p:cNvSpPr>
          <p:nvPr/>
        </p:nvSpPr>
        <p:spPr bwMode="auto">
          <a:xfrm>
            <a:off x="749300" y="5219463"/>
            <a:ext cx="15615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 smtClean="0">
                <a:latin typeface="Times New Roman" panose="02020603050405020304" pitchFamily="18" charset="0"/>
              </a:rPr>
              <a:t>2023.01.21.</a:t>
            </a:r>
            <a:endParaRPr lang="hu-HU" altLang="hu-HU" sz="2000" b="1" dirty="0">
              <a:latin typeface="Times New Roman" panose="02020603050405020304" pitchFamily="18" charset="0"/>
            </a:endParaRPr>
          </a:p>
        </p:txBody>
      </p:sp>
      <p:sp>
        <p:nvSpPr>
          <p:cNvPr id="25" name="Szövegdoboz 24"/>
          <p:cNvSpPr txBox="1">
            <a:spLocks noChangeArrowheads="1"/>
          </p:cNvSpPr>
          <p:nvPr/>
        </p:nvSpPr>
        <p:spPr bwMode="auto">
          <a:xfrm>
            <a:off x="71438" y="1341438"/>
            <a:ext cx="1428750" cy="307975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400">
                <a:solidFill>
                  <a:srgbClr val="C00000"/>
                </a:solidFill>
                <a:latin typeface="Times New Roman" panose="02020603050405020304" pitchFamily="18" charset="0"/>
              </a:rPr>
              <a:t>JELENTKEZÉS</a:t>
            </a:r>
          </a:p>
        </p:txBody>
      </p:sp>
      <p:cxnSp>
        <p:nvCxnSpPr>
          <p:cNvPr id="28" name="Egyenes összekötő nyíllal 27"/>
          <p:cNvCxnSpPr/>
          <p:nvPr/>
        </p:nvCxnSpPr>
        <p:spPr>
          <a:xfrm flipH="1">
            <a:off x="1482725" y="4041137"/>
            <a:ext cx="17463" cy="7959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zövegdoboz 30"/>
          <p:cNvSpPr txBox="1">
            <a:spLocks noChangeArrowheads="1"/>
          </p:cNvSpPr>
          <p:nvPr/>
        </p:nvSpPr>
        <p:spPr bwMode="auto">
          <a:xfrm>
            <a:off x="2699792" y="1773238"/>
            <a:ext cx="17281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2023.02.22</a:t>
            </a:r>
            <a:endParaRPr lang="hu-HU" altLang="hu-H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Bal oldali kapcsos zárójel 32"/>
          <p:cNvSpPr/>
          <p:nvPr/>
        </p:nvSpPr>
        <p:spPr>
          <a:xfrm rot="5400000" flipH="1">
            <a:off x="962025" y="4854575"/>
            <a:ext cx="827088" cy="2179638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 b="1" dirty="0"/>
          </a:p>
        </p:txBody>
      </p:sp>
      <p:sp>
        <p:nvSpPr>
          <p:cNvPr id="34" name="Jobb oldali kapcsos zárójel 33"/>
          <p:cNvSpPr/>
          <p:nvPr/>
        </p:nvSpPr>
        <p:spPr>
          <a:xfrm rot="5400000">
            <a:off x="4640263" y="4419600"/>
            <a:ext cx="941388" cy="316388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/>
          </a:p>
        </p:txBody>
      </p:sp>
      <p:sp>
        <p:nvSpPr>
          <p:cNvPr id="37" name="Szövegdoboz 36"/>
          <p:cNvSpPr txBox="1">
            <a:spLocks noChangeArrowheads="1"/>
          </p:cNvSpPr>
          <p:nvPr/>
        </p:nvSpPr>
        <p:spPr bwMode="auto">
          <a:xfrm>
            <a:off x="179511" y="1773238"/>
            <a:ext cx="13984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2022.12.02</a:t>
            </a:r>
            <a:r>
              <a:rPr lang="hu-HU" altLang="hu-H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hu-HU" altLang="hu-HU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42" name="Szövegdoboz 41"/>
          <p:cNvSpPr txBox="1">
            <a:spLocks noChangeArrowheads="1"/>
          </p:cNvSpPr>
          <p:nvPr/>
        </p:nvSpPr>
        <p:spPr bwMode="auto">
          <a:xfrm>
            <a:off x="2759075" y="1317625"/>
            <a:ext cx="1428750" cy="307975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400">
                <a:solidFill>
                  <a:srgbClr val="C00000"/>
                </a:solidFill>
                <a:latin typeface="Times New Roman" panose="02020603050405020304" pitchFamily="18" charset="0"/>
              </a:rPr>
              <a:t>JELENTKEZÉS</a:t>
            </a:r>
          </a:p>
        </p:txBody>
      </p:sp>
      <p:sp>
        <p:nvSpPr>
          <p:cNvPr id="43" name="Szövegdoboz 42"/>
          <p:cNvSpPr txBox="1">
            <a:spLocks noChangeArrowheads="1"/>
          </p:cNvSpPr>
          <p:nvPr/>
        </p:nvSpPr>
        <p:spPr bwMode="auto">
          <a:xfrm>
            <a:off x="936625" y="2390775"/>
            <a:ext cx="18637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egységes írásbelik</a:t>
            </a:r>
          </a:p>
        </p:txBody>
      </p:sp>
      <p:sp>
        <p:nvSpPr>
          <p:cNvPr id="44" name="Szövegdoboz 43"/>
          <p:cNvSpPr txBox="1">
            <a:spLocks noChangeArrowheads="1"/>
          </p:cNvSpPr>
          <p:nvPr/>
        </p:nvSpPr>
        <p:spPr bwMode="auto">
          <a:xfrm>
            <a:off x="1006475" y="3222625"/>
            <a:ext cx="2087563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>
                <a:solidFill>
                  <a:srgbClr val="FF0000"/>
                </a:solidFill>
                <a:latin typeface="Times New Roman" panose="02020603050405020304" pitchFamily="18" charset="0"/>
              </a:rPr>
              <a:t> hatodikosoknak és  </a:t>
            </a:r>
            <a:r>
              <a:rPr lang="hu-HU" altLang="hu-HU" sz="1600" b="1">
                <a:solidFill>
                  <a:srgbClr val="FF0000"/>
                </a:solidFill>
                <a:latin typeface="Times New Roman" panose="02020603050405020304" pitchFamily="18" charset="0"/>
              </a:rPr>
              <a:t>nyolcadikosoknak </a:t>
            </a:r>
            <a:endParaRPr lang="hu-HU" altLang="hu-HU" sz="1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" name="Szövegdoboz 45"/>
          <p:cNvSpPr txBox="1">
            <a:spLocks noChangeArrowheads="1"/>
          </p:cNvSpPr>
          <p:nvPr/>
        </p:nvSpPr>
        <p:spPr bwMode="auto">
          <a:xfrm>
            <a:off x="521315" y="6467476"/>
            <a:ext cx="314325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I. EGYSÉGES    ÍRÁSBELIK</a:t>
            </a:r>
          </a:p>
        </p:txBody>
      </p:sp>
      <p:sp>
        <p:nvSpPr>
          <p:cNvPr id="48" name="Szövegdoboz 47"/>
          <p:cNvSpPr txBox="1">
            <a:spLocks noChangeArrowheads="1"/>
          </p:cNvSpPr>
          <p:nvPr/>
        </p:nvSpPr>
        <p:spPr bwMode="auto">
          <a:xfrm>
            <a:off x="4024312" y="6535021"/>
            <a:ext cx="3000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II. BELSŐ VIZSGÁK</a:t>
            </a:r>
          </a:p>
        </p:txBody>
      </p:sp>
      <p:sp>
        <p:nvSpPr>
          <p:cNvPr id="50" name="Lefelé nyíl 49"/>
          <p:cNvSpPr/>
          <p:nvPr/>
        </p:nvSpPr>
        <p:spPr>
          <a:xfrm flipH="1">
            <a:off x="749300" y="2141538"/>
            <a:ext cx="147638" cy="2635250"/>
          </a:xfrm>
          <a:prstGeom prst="downArrow">
            <a:avLst/>
          </a:prstGeom>
          <a:solidFill>
            <a:srgbClr val="C0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52" name="Lefelé nyíl 51"/>
          <p:cNvSpPr/>
          <p:nvPr/>
        </p:nvSpPr>
        <p:spPr>
          <a:xfrm flipH="1">
            <a:off x="3328988" y="2141538"/>
            <a:ext cx="125412" cy="2643187"/>
          </a:xfrm>
          <a:prstGeom prst="downArrow">
            <a:avLst/>
          </a:prstGeom>
          <a:solidFill>
            <a:srgbClr val="C0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 dirty="0">
              <a:solidFill>
                <a:srgbClr val="FF0000"/>
              </a:solidFill>
            </a:endParaRPr>
          </a:p>
        </p:txBody>
      </p:sp>
      <p:cxnSp>
        <p:nvCxnSpPr>
          <p:cNvPr id="22" name="Egyenes összekötő nyíllal 21"/>
          <p:cNvCxnSpPr/>
          <p:nvPr/>
        </p:nvCxnSpPr>
        <p:spPr>
          <a:xfrm>
            <a:off x="2517775" y="4468813"/>
            <a:ext cx="0" cy="368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zövegdoboz 26"/>
          <p:cNvSpPr txBox="1">
            <a:spLocks noChangeArrowheads="1"/>
          </p:cNvSpPr>
          <p:nvPr/>
        </p:nvSpPr>
        <p:spPr bwMode="auto">
          <a:xfrm>
            <a:off x="1938741" y="4980380"/>
            <a:ext cx="16978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 smtClean="0">
                <a:latin typeface="Times New Roman" panose="02020603050405020304" pitchFamily="18" charset="0"/>
              </a:rPr>
              <a:t>2023.01.26</a:t>
            </a:r>
            <a:r>
              <a:rPr lang="hu-HU" altLang="hu-HU" sz="1800" b="1" dirty="0" smtClean="0">
                <a:latin typeface="Times New Roman" panose="02020603050405020304" pitchFamily="18" charset="0"/>
              </a:rPr>
              <a:t>.</a:t>
            </a:r>
            <a:endParaRPr lang="hu-HU" altLang="hu-HU" sz="18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4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7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7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8400"/>
                            </p:stCondLst>
                            <p:childTnLst>
                              <p:par>
                                <p:cTn id="8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8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9400"/>
                            </p:stCondLst>
                            <p:childTnLst>
                              <p:par>
                                <p:cTn id="9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40" grpId="0"/>
      <p:bldP spid="47" grpId="0"/>
      <p:bldP spid="58" grpId="0"/>
      <p:bldP spid="61" grpId="0"/>
      <p:bldP spid="72" grpId="0"/>
      <p:bldP spid="73" grpId="0"/>
      <p:bldP spid="74" grpId="0"/>
      <p:bldP spid="75" grpId="0"/>
      <p:bldP spid="81" grpId="0"/>
      <p:bldP spid="25" grpId="0" animBg="1"/>
      <p:bldP spid="31" grpId="0"/>
      <p:bldP spid="33" grpId="0" animBg="1"/>
      <p:bldP spid="34" grpId="0" animBg="1"/>
      <p:bldP spid="37" grpId="0"/>
      <p:bldP spid="42" grpId="0" animBg="1"/>
      <p:bldP spid="43" grpId="0"/>
      <p:bldP spid="44" grpId="0"/>
      <p:bldP spid="46" grpId="0"/>
      <p:bldP spid="48" grpId="0"/>
      <p:bldP spid="50" grpId="0" animBg="1"/>
      <p:bldP spid="52" grpId="0" animBg="1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kus">
  <a:themeElements>
    <a:clrScheme name="Organikus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ku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ku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4123</TotalTime>
  <Words>830</Words>
  <Application>Microsoft Office PowerPoint</Application>
  <PresentationFormat>Diavetítés a képernyőre (4:3 oldalarány)</PresentationFormat>
  <Paragraphs>321</Paragraphs>
  <Slides>17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30" baseType="lpstr">
      <vt:lpstr>Arial</vt:lpstr>
      <vt:lpstr>Arial Narrow</vt:lpstr>
      <vt:lpstr>Calibri</vt:lpstr>
      <vt:lpstr>Cataneo BT</vt:lpstr>
      <vt:lpstr>Century Schoolbook</vt:lpstr>
      <vt:lpstr>Garamond</vt:lpstr>
      <vt:lpstr>Georgia</vt:lpstr>
      <vt:lpstr>Sylfaen</vt:lpstr>
      <vt:lpstr>Tahoma</vt:lpstr>
      <vt:lpstr>Times New Roman</vt:lpstr>
      <vt:lpstr>Verdana</vt:lpstr>
      <vt:lpstr>Wingdings</vt:lpstr>
      <vt:lpstr>Organikus</vt:lpstr>
      <vt:lpstr>PowerPoint-bemutató</vt:lpstr>
      <vt:lpstr>ISKOLÁNKRÓL …</vt:lpstr>
      <vt:lpstr>Képzési rendszerünk:</vt:lpstr>
      <vt:lpstr>SÁVOS NYELVOKTATÁS</vt:lpstr>
      <vt:lpstr>PowerPoint-bemutató</vt:lpstr>
      <vt:lpstr>Központi Írásbeli</vt:lpstr>
      <vt:lpstr>     Belső (=iskolai) vizsga</vt:lpstr>
      <vt:lpstr>SZÓBELI VIZSGÁK</vt:lpstr>
      <vt:lpstr>PowerPoint-bemutató</vt:lpstr>
      <vt:lpstr>   A gimnáziumba benyújtandó:</vt:lpstr>
      <vt:lpstr>Miből tevődik össze a végső pontszám?  </vt:lpstr>
      <vt:lpstr>HOZOTT PONTOK</vt:lpstr>
      <vt:lpstr>  HOZOTT PONTOK  </vt:lpstr>
      <vt:lpstr>Az iskola OM azonosítója: 035243 (feladat ellátási hely:001) </vt:lpstr>
      <vt:lpstr>    Végül, de nem utolsó sorban …             ELÉRHETŐSÉGEINK:</vt:lpstr>
      <vt:lpstr>ELŐKÉSZÍTŐK</vt:lpstr>
      <vt:lpstr>PowerPoint-bemutató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Kss Gyöngyi</dc:creator>
  <cp:lastModifiedBy>Posch Zsuzsanna</cp:lastModifiedBy>
  <cp:revision>398</cp:revision>
  <cp:lastPrinted>1601-01-01T00:00:00Z</cp:lastPrinted>
  <dcterms:created xsi:type="dcterms:W3CDTF">2006-09-22T18:42:57Z</dcterms:created>
  <dcterms:modified xsi:type="dcterms:W3CDTF">2022-09-21T07:26:15Z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