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sldIdLst>
    <p:sldId id="256" r:id="rId2"/>
    <p:sldId id="311" r:id="rId3"/>
    <p:sldId id="257" r:id="rId4"/>
    <p:sldId id="258" r:id="rId5"/>
    <p:sldId id="304" r:id="rId6"/>
    <p:sldId id="259" r:id="rId7"/>
    <p:sldId id="279" r:id="rId8"/>
    <p:sldId id="278" r:id="rId9"/>
    <p:sldId id="260" r:id="rId10"/>
    <p:sldId id="261" r:id="rId11"/>
    <p:sldId id="310" r:id="rId12"/>
    <p:sldId id="263" r:id="rId13"/>
    <p:sldId id="277" r:id="rId14"/>
    <p:sldId id="264" r:id="rId15"/>
    <p:sldId id="272" r:id="rId16"/>
    <p:sldId id="306" r:id="rId17"/>
    <p:sldId id="307" r:id="rId18"/>
    <p:sldId id="308" r:id="rId19"/>
    <p:sldId id="309" r:id="rId20"/>
    <p:sldId id="273" r:id="rId21"/>
    <p:sldId id="274" r:id="rId22"/>
    <p:sldId id="305" r:id="rId23"/>
    <p:sldId id="276" r:id="rId24"/>
    <p:sldId id="268" r:id="rId25"/>
    <p:sldId id="270" r:id="rId26"/>
    <p:sldId id="31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07"/>
  </p:normalViewPr>
  <p:slideViewPr>
    <p:cSldViewPr snapToObjects="1">
      <p:cViewPr varScale="1">
        <p:scale>
          <a:sx n="90" d="100"/>
          <a:sy n="90" d="100"/>
        </p:scale>
        <p:origin x="232" y="5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3/13/21</a:t>
            </a:fld>
            <a:endParaRPr lang="en-US" dirty="0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/>
              <a:t>Alcím mintájának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3/13/21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3/13/21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3/13/21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3/13/21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3/13/21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3/13/21</a:t>
            </a:fld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3/13/21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3/13/21</a:t>
            </a:fld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3/13/21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hu-HU">
                <a:solidFill>
                  <a:schemeClr val="lt1"/>
                </a:solidFill>
                <a:latin typeface="+mn-lt"/>
                <a:ea typeface="+mn-ea"/>
                <a:cs typeface="+mn-cs"/>
              </a:rPr>
              <a:t>Kép beszúrásához kattintson az ikonra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3/13/21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/>
              <a:t>Mintaszöveg szerkesztése</a:t>
            </a:r>
          </a:p>
          <a:p>
            <a:pPr lvl="1" eaLnBrk="1" latinLnBrk="0" hangingPunct="1"/>
            <a:r>
              <a:rPr kumimoji="0" lang="hu-HU"/>
              <a:t>Második szint</a:t>
            </a:r>
          </a:p>
          <a:p>
            <a:pPr lvl="2" eaLnBrk="1" latinLnBrk="0" hangingPunct="1"/>
            <a:r>
              <a:rPr kumimoji="0" lang="hu-HU"/>
              <a:t>Harmadik szint</a:t>
            </a:r>
          </a:p>
          <a:p>
            <a:pPr lvl="3" eaLnBrk="1" latinLnBrk="0" hangingPunct="1"/>
            <a:r>
              <a:rPr kumimoji="0" lang="hu-HU"/>
              <a:t>Negyedik szint</a:t>
            </a:r>
          </a:p>
          <a:p>
            <a:pPr lvl="4" eaLnBrk="1" latinLnBrk="0" hangingPunct="1"/>
            <a:r>
              <a:rPr kumimoji="0" lang="hu-HU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3/13/21</a:t>
            </a:fld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lfogták és kihallgatták a magyar zászló meggyalázóit | Alfahír">
            <a:extLst>
              <a:ext uri="{FF2B5EF4-FFF2-40B4-BE49-F238E27FC236}">
                <a16:creationId xmlns:a16="http://schemas.microsoft.com/office/drawing/2014/main" id="{811F3360-AC65-8848-82EF-3FE14D83C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59" y="-9525"/>
            <a:ext cx="13062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45028" y="4419600"/>
            <a:ext cx="10972800" cy="1828800"/>
          </a:xfrm>
        </p:spPr>
        <p:txBody>
          <a:bodyPr>
            <a:normAutofit/>
          </a:bodyPr>
          <a:lstStyle/>
          <a:p>
            <a:r>
              <a:rPr lang="hu-HU" sz="7200" b="1" dirty="0">
                <a:solidFill>
                  <a:srgbClr val="FF0000"/>
                </a:solidFill>
              </a:rPr>
              <a:t>1848. </a:t>
            </a:r>
            <a:r>
              <a:rPr lang="en-US" sz="7200" b="1" dirty="0">
                <a:solidFill>
                  <a:srgbClr val="FF0000"/>
                </a:solidFill>
              </a:rPr>
              <a:t>M</a:t>
            </a:r>
            <a:r>
              <a:rPr lang="hu-HU" sz="7200" b="1" dirty="0">
                <a:solidFill>
                  <a:srgbClr val="FF0000"/>
                </a:solidFill>
              </a:rPr>
              <a:t>árcius 15.</a:t>
            </a:r>
          </a:p>
        </p:txBody>
      </p:sp>
    </p:spTree>
    <p:extLst>
      <p:ext uri="{BB962C8B-B14F-4D97-AF65-F5344CB8AC3E}">
        <p14:creationId xmlns:p14="http://schemas.microsoft.com/office/powerpoint/2010/main" val="631607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8B3537A-9416-1E48-9142-557E6AA7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4450"/>
            <a:ext cx="101600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378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24B1039-6709-1146-9CAE-DFD54943F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0"/>
            <a:ext cx="6088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624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9762278" cy="6858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EF7CECB-3D82-5244-BD70-EC21E4F67298}"/>
              </a:ext>
            </a:extLst>
          </p:cNvPr>
          <p:cNvSpPr txBox="1"/>
          <p:nvPr/>
        </p:nvSpPr>
        <p:spPr>
          <a:xfrm>
            <a:off x="8915400" y="762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2060"/>
                </a:solidFill>
              </a:rPr>
              <a:t>A PESTI FERENCES TEMPLOM ÉS A BARÁTOK TEREE</a:t>
            </a:r>
          </a:p>
        </p:txBody>
      </p:sp>
    </p:spTree>
    <p:extLst>
      <p:ext uri="{BB962C8B-B14F-4D97-AF65-F5344CB8AC3E}">
        <p14:creationId xmlns:p14="http://schemas.microsoft.com/office/powerpoint/2010/main" val="153149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AC2D49C-D2CE-9E4D-8899-5E6C9B853962}"/>
              </a:ext>
            </a:extLst>
          </p:cNvPr>
          <p:cNvSpPr txBox="1"/>
          <p:nvPr/>
        </p:nvSpPr>
        <p:spPr>
          <a:xfrm>
            <a:off x="7162800" y="4572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2060"/>
                </a:solidFill>
              </a:rPr>
              <a:t>LANDERER ÉS HECKENAST NYOMDA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BA657F-208E-8C4F-AC3A-C08033BB7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3" y="12032"/>
            <a:ext cx="6702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535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698500"/>
            <a:ext cx="81788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0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492F15E-6E3D-F94F-B53D-A9CDE133D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744220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03383DED-4529-374D-8600-168A748004B4}"/>
              </a:ext>
            </a:extLst>
          </p:cNvPr>
          <p:cNvSpPr/>
          <p:nvPr/>
        </p:nvSpPr>
        <p:spPr>
          <a:xfrm>
            <a:off x="5562600" y="520700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2060"/>
                </a:solidFill>
              </a:rPr>
              <a:t>Az egyetem épülete és az Egyetemi templom</a:t>
            </a:r>
          </a:p>
        </p:txBody>
      </p:sp>
    </p:spTree>
    <p:extLst>
      <p:ext uri="{BB962C8B-B14F-4D97-AF65-F5344CB8AC3E}">
        <p14:creationId xmlns:p14="http://schemas.microsoft.com/office/powerpoint/2010/main" val="4149246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arist Centre - Budapest - Hungarian architecture">
            <a:extLst>
              <a:ext uri="{FF2B5EF4-FFF2-40B4-BE49-F238E27FC236}">
                <a16:creationId xmlns:a16="http://schemas.microsoft.com/office/drawing/2014/main" id="{F76F6F8B-EB59-0142-BC32-097500FC1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75" y="1143000"/>
            <a:ext cx="1039248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057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6DA5A59C-3C92-DC4D-8265-D0095AEA5DDE}"/>
              </a:ext>
            </a:extLst>
          </p:cNvPr>
          <p:cNvSpPr/>
          <p:nvPr/>
        </p:nvSpPr>
        <p:spPr>
          <a:xfrm>
            <a:off x="8458200" y="609600"/>
            <a:ext cx="3288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hu-HU" sz="2400" b="1" dirty="0">
                <a:solidFill>
                  <a:srgbClr val="002060"/>
                </a:solidFill>
              </a:rPr>
              <a:t>A régi pesti városháza</a:t>
            </a:r>
            <a:endParaRPr lang="hu-HU" sz="2400" b="1" i="0" u="none" strike="noStrike" dirty="0">
              <a:solidFill>
                <a:srgbClr val="002060"/>
              </a:solidFill>
              <a:effectLst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6339172-87E8-814B-9B01-F8ADEBE9B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1475509"/>
            <a:ext cx="8750300" cy="477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76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CE8CDCE1-C86E-094E-9EA9-571181F04DF2}"/>
              </a:ext>
            </a:extLst>
          </p:cNvPr>
          <p:cNvSpPr/>
          <p:nvPr/>
        </p:nvSpPr>
        <p:spPr>
          <a:xfrm>
            <a:off x="76200" y="5715000"/>
            <a:ext cx="11325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  <a:latin typeface="Georgia" panose="02040502050405020303" pitchFamily="18" charset="0"/>
              </a:rPr>
              <a:t>A Városházát 1863-ban Hild József tervei alapján háromemeletesre építették át, majd az Erzsébet-híd építésével összefüggő városrendezés során 1900-ban lebontották.</a:t>
            </a:r>
            <a:br>
              <a:rPr lang="hu-HU" sz="2400" dirty="0">
                <a:solidFill>
                  <a:srgbClr val="002060"/>
                </a:solidFill>
              </a:rPr>
            </a:b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7172" name="Picture 4" descr="a Plébániatemplom tornyából">
            <a:extLst>
              <a:ext uri="{FF2B5EF4-FFF2-40B4-BE49-F238E27FC236}">
                <a16:creationId xmlns:a16="http://schemas.microsoft.com/office/drawing/2014/main" id="{B23B5643-D2FF-4743-B29A-84EA04915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43" y="132841"/>
            <a:ext cx="7300913" cy="549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50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C8AE40-192C-944C-8F94-0EEBCCDE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63145"/>
            <a:ext cx="7696200" cy="164623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hu-HU" dirty="0"/>
            </a:br>
            <a:br>
              <a:rPr lang="hu-HU" dirty="0"/>
            </a:br>
            <a:r>
              <a:rPr lang="hu-H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Mit </a:t>
            </a:r>
            <a:r>
              <a:rPr lang="hu-HU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kiván</a:t>
            </a:r>
            <a:r>
              <a:rPr lang="hu-H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a magyar nemzet.</a:t>
            </a:r>
            <a:br>
              <a:rPr lang="hu-H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</a:br>
            <a:r>
              <a:rPr lang="hu-HU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Legyen béke, szabadság és egyetértés. </a:t>
            </a:r>
            <a:br>
              <a:rPr lang="hu-HU" i="1" dirty="0">
                <a:solidFill>
                  <a:srgbClr val="002060"/>
                </a:solidFill>
                <a:latin typeface="+mn-lt"/>
              </a:rPr>
            </a:br>
            <a:br>
              <a:rPr lang="hu-HU" dirty="0">
                <a:solidFill>
                  <a:srgbClr val="002060"/>
                </a:solidFill>
                <a:latin typeface="+mn-lt"/>
              </a:rPr>
            </a:br>
            <a:endParaRPr lang="hu-H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10B7CE3-AEA8-0C44-B46D-E32BF952E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809383"/>
            <a:ext cx="10820400" cy="470916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endParaRPr lang="hu-HU" sz="2400" i="1" dirty="0">
              <a:solidFill>
                <a:srgbClr val="002060"/>
              </a:solidFill>
            </a:endParaRPr>
          </a:p>
          <a:p>
            <a:pPr marL="137160" indent="0">
              <a:buNone/>
            </a:pPr>
            <a:r>
              <a:rPr lang="hu-HU" sz="2400" i="1" dirty="0" err="1">
                <a:solidFill>
                  <a:srgbClr val="002060"/>
                </a:solidFill>
              </a:rPr>
              <a:t>Kivánjuk</a:t>
            </a:r>
            <a:r>
              <a:rPr lang="hu-HU" sz="2400" i="1" dirty="0">
                <a:solidFill>
                  <a:srgbClr val="002060"/>
                </a:solidFill>
              </a:rPr>
              <a:t> a’ sajtó szabadságát, </a:t>
            </a:r>
            <a:r>
              <a:rPr lang="hu-HU" sz="2400" i="1" dirty="0" err="1">
                <a:solidFill>
                  <a:srgbClr val="002060"/>
                </a:solidFill>
              </a:rPr>
              <a:t>censura</a:t>
            </a:r>
            <a:r>
              <a:rPr lang="hu-HU" sz="2400" i="1" dirty="0">
                <a:solidFill>
                  <a:srgbClr val="002060"/>
                </a:solidFill>
              </a:rPr>
              <a:t> eltörlését.</a:t>
            </a:r>
          </a:p>
          <a:p>
            <a:pPr marL="137160" indent="0">
              <a:buNone/>
            </a:pPr>
            <a:r>
              <a:rPr lang="hu-HU" sz="2400" i="1" dirty="0">
                <a:solidFill>
                  <a:srgbClr val="002060"/>
                </a:solidFill>
              </a:rPr>
              <a:t>Felelős </a:t>
            </a:r>
            <a:r>
              <a:rPr lang="hu-HU" sz="2400" i="1" dirty="0" err="1">
                <a:solidFill>
                  <a:srgbClr val="002060"/>
                </a:solidFill>
              </a:rPr>
              <a:t>ministeriumot</a:t>
            </a:r>
            <a:r>
              <a:rPr lang="hu-HU" sz="2400" i="1" dirty="0">
                <a:solidFill>
                  <a:srgbClr val="002060"/>
                </a:solidFill>
              </a:rPr>
              <a:t> Buda-Pesten.</a:t>
            </a:r>
          </a:p>
          <a:p>
            <a:pPr marL="137160" indent="0">
              <a:buNone/>
            </a:pPr>
            <a:r>
              <a:rPr lang="hu-HU" sz="2400" i="1" dirty="0" err="1">
                <a:solidFill>
                  <a:srgbClr val="002060"/>
                </a:solidFill>
              </a:rPr>
              <a:t>Évenkinti</a:t>
            </a:r>
            <a:r>
              <a:rPr lang="hu-HU" sz="2400" i="1" dirty="0">
                <a:solidFill>
                  <a:srgbClr val="002060"/>
                </a:solidFill>
              </a:rPr>
              <a:t> </a:t>
            </a:r>
            <a:r>
              <a:rPr lang="hu-HU" sz="2400" i="1" dirty="0" err="1">
                <a:solidFill>
                  <a:srgbClr val="002060"/>
                </a:solidFill>
              </a:rPr>
              <a:t>országgyülést</a:t>
            </a:r>
            <a:r>
              <a:rPr lang="hu-HU" sz="2400" i="1" dirty="0">
                <a:solidFill>
                  <a:srgbClr val="002060"/>
                </a:solidFill>
              </a:rPr>
              <a:t> Pesten.</a:t>
            </a:r>
          </a:p>
          <a:p>
            <a:pPr marL="137160" indent="0">
              <a:buNone/>
            </a:pPr>
            <a:r>
              <a:rPr lang="hu-HU" sz="2400" i="1" dirty="0">
                <a:solidFill>
                  <a:srgbClr val="002060"/>
                </a:solidFill>
              </a:rPr>
              <a:t>Törvény előtti egyenlőséget polgári és vallási tekintetben.</a:t>
            </a:r>
          </a:p>
          <a:p>
            <a:pPr marL="137160" indent="0">
              <a:buNone/>
            </a:pPr>
            <a:r>
              <a:rPr lang="hu-HU" sz="2400" i="1" dirty="0">
                <a:solidFill>
                  <a:srgbClr val="002060"/>
                </a:solidFill>
              </a:rPr>
              <a:t>Nemzeti őrsereg.</a:t>
            </a:r>
          </a:p>
          <a:p>
            <a:pPr marL="137160" indent="0">
              <a:buNone/>
            </a:pPr>
            <a:r>
              <a:rPr lang="hu-HU" sz="2400" i="1" dirty="0">
                <a:solidFill>
                  <a:srgbClr val="002060"/>
                </a:solidFill>
              </a:rPr>
              <a:t>Közös teherviselés.</a:t>
            </a:r>
          </a:p>
          <a:p>
            <a:pPr marL="137160" indent="0">
              <a:buNone/>
            </a:pPr>
            <a:r>
              <a:rPr lang="hu-HU" sz="2400" i="1" dirty="0" err="1">
                <a:solidFill>
                  <a:srgbClr val="002060"/>
                </a:solidFill>
              </a:rPr>
              <a:t>Urbéri</a:t>
            </a:r>
            <a:r>
              <a:rPr lang="hu-HU" sz="2400" i="1" dirty="0">
                <a:solidFill>
                  <a:srgbClr val="002060"/>
                </a:solidFill>
              </a:rPr>
              <a:t> viszonyok megszüntetése.</a:t>
            </a:r>
          </a:p>
          <a:p>
            <a:pPr marL="137160" indent="0">
              <a:buNone/>
            </a:pPr>
            <a:r>
              <a:rPr lang="hu-HU" sz="2400" i="1" dirty="0">
                <a:solidFill>
                  <a:srgbClr val="002060"/>
                </a:solidFill>
              </a:rPr>
              <a:t>Esküdtszék, képviselet egyenlőség alapján.</a:t>
            </a:r>
          </a:p>
          <a:p>
            <a:pPr marL="137160" indent="0">
              <a:buNone/>
            </a:pPr>
            <a:r>
              <a:rPr lang="hu-HU" sz="2400" i="1" dirty="0">
                <a:solidFill>
                  <a:srgbClr val="002060"/>
                </a:solidFill>
              </a:rPr>
              <a:t>Nemzeti Bank.</a:t>
            </a:r>
          </a:p>
          <a:p>
            <a:pPr marL="137160" indent="0">
              <a:buNone/>
            </a:pPr>
            <a:r>
              <a:rPr lang="hu-HU" sz="2400" i="1" dirty="0">
                <a:solidFill>
                  <a:srgbClr val="002060"/>
                </a:solidFill>
              </a:rPr>
              <a:t>A’ katonaság esküdjék meg az alkotmányra, magyar katonáinkat ne vigyék külföldre, a’ külföldieket vigyék el tőlünk.</a:t>
            </a:r>
          </a:p>
          <a:p>
            <a:pPr marL="137160" indent="0">
              <a:buNone/>
            </a:pPr>
            <a:r>
              <a:rPr lang="hu-HU" sz="2400" i="1" dirty="0">
                <a:solidFill>
                  <a:srgbClr val="002060"/>
                </a:solidFill>
              </a:rPr>
              <a:t>A’ politikai statusfoglyok szabadon bocsáttassanak.</a:t>
            </a:r>
          </a:p>
          <a:p>
            <a:pPr marL="137160" indent="0">
              <a:buNone/>
            </a:pPr>
            <a:r>
              <a:rPr lang="hu-HU" sz="2400" i="1" dirty="0" err="1">
                <a:solidFill>
                  <a:srgbClr val="002060"/>
                </a:solidFill>
              </a:rPr>
              <a:t>Unio</a:t>
            </a:r>
            <a:r>
              <a:rPr lang="hu-HU" sz="2400" i="1" dirty="0">
                <a:solidFill>
                  <a:srgbClr val="002060"/>
                </a:solidFill>
              </a:rPr>
              <a:t>.</a:t>
            </a:r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233EAE1-C0C4-F947-ABE9-8F60B94463ED}"/>
              </a:ext>
            </a:extLst>
          </p:cNvPr>
          <p:cNvSpPr txBox="1"/>
          <p:nvPr/>
        </p:nvSpPr>
        <p:spPr>
          <a:xfrm>
            <a:off x="2819400" y="6110080"/>
            <a:ext cx="7620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002060"/>
                </a:solidFill>
              </a:rPr>
              <a:t>Egyenlőség, szabadság, testvériség!</a:t>
            </a:r>
          </a:p>
        </p:txBody>
      </p:sp>
    </p:spTree>
    <p:extLst>
      <p:ext uri="{BB962C8B-B14F-4D97-AF65-F5344CB8AC3E}">
        <p14:creationId xmlns:p14="http://schemas.microsoft.com/office/powerpoint/2010/main" val="1188828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8575"/>
            <a:ext cx="8864082" cy="6858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D576533-FE89-4E4F-A0F8-047FE167CD20}"/>
              </a:ext>
            </a:extLst>
          </p:cNvPr>
          <p:cNvSpPr txBox="1"/>
          <p:nvPr/>
        </p:nvSpPr>
        <p:spPr>
          <a:xfrm>
            <a:off x="8610600" y="3810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2060"/>
                </a:solidFill>
              </a:rPr>
              <a:t>NEMZETI MÚZEUM</a:t>
            </a:r>
          </a:p>
        </p:txBody>
      </p:sp>
    </p:spTree>
    <p:extLst>
      <p:ext uri="{BB962C8B-B14F-4D97-AF65-F5344CB8AC3E}">
        <p14:creationId xmlns:p14="http://schemas.microsoft.com/office/powerpoint/2010/main" val="1663683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0"/>
            <a:ext cx="8257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94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mzeti Örökség Intézete - Magyar Nemzeti Múzeum">
            <a:extLst>
              <a:ext uri="{FF2B5EF4-FFF2-40B4-BE49-F238E27FC236}">
                <a16:creationId xmlns:a16="http://schemas.microsoft.com/office/drawing/2014/main" id="{24E63590-DC59-814A-8CB8-6B93F051B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685800"/>
            <a:ext cx="10160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665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7775620" cy="6858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2797460-BAE4-4E47-B5B2-E9FDFD81D8B6}"/>
              </a:ext>
            </a:extLst>
          </p:cNvPr>
          <p:cNvSpPr txBox="1"/>
          <p:nvPr/>
        </p:nvSpPr>
        <p:spPr>
          <a:xfrm>
            <a:off x="8385220" y="685800"/>
            <a:ext cx="357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2060"/>
                </a:solidFill>
              </a:rPr>
              <a:t>HELYTARTÓTANÁCS ÉPÜLETE</a:t>
            </a:r>
          </a:p>
        </p:txBody>
      </p:sp>
    </p:spTree>
    <p:extLst>
      <p:ext uri="{BB962C8B-B14F-4D97-AF65-F5344CB8AC3E}">
        <p14:creationId xmlns:p14="http://schemas.microsoft.com/office/powerpoint/2010/main" val="1197861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482600"/>
            <a:ext cx="81788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68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704850"/>
            <a:ext cx="8178800" cy="5448300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56BB82FD-8041-424A-BB88-7F5CAA452B63}"/>
              </a:ext>
            </a:extLst>
          </p:cNvPr>
          <p:cNvSpPr/>
          <p:nvPr/>
        </p:nvSpPr>
        <p:spPr>
          <a:xfrm>
            <a:off x="8852343" y="228600"/>
            <a:ext cx="2666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TÁNCSICS BÖRTÖNE</a:t>
            </a:r>
          </a:p>
        </p:txBody>
      </p:sp>
    </p:spTree>
    <p:extLst>
      <p:ext uri="{BB962C8B-B14F-4D97-AF65-F5344CB8AC3E}">
        <p14:creationId xmlns:p14="http://schemas.microsoft.com/office/powerpoint/2010/main" val="1539075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gnyílt Táncsics Mihály börtöne | BorsOnline">
            <a:extLst>
              <a:ext uri="{FF2B5EF4-FFF2-40B4-BE49-F238E27FC236}">
                <a16:creationId xmlns:a16="http://schemas.microsoft.com/office/drawing/2014/main" id="{4D79CE49-84D1-2944-B54F-43E9D9387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857250"/>
            <a:ext cx="8191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672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003300"/>
            <a:ext cx="10058400" cy="480288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7DD8A71-0398-AA44-B59E-03D521763D0C}"/>
              </a:ext>
            </a:extLst>
          </p:cNvPr>
          <p:cNvSpPr txBox="1"/>
          <p:nvPr/>
        </p:nvSpPr>
        <p:spPr>
          <a:xfrm>
            <a:off x="7696200" y="6400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PEST LÁTKÉPE</a:t>
            </a:r>
          </a:p>
        </p:txBody>
      </p:sp>
    </p:spTree>
    <p:extLst>
      <p:ext uri="{BB962C8B-B14F-4D97-AF65-F5344CB8AC3E}">
        <p14:creationId xmlns:p14="http://schemas.microsoft.com/office/powerpoint/2010/main" val="1820129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355600"/>
            <a:ext cx="81788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39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51505E-2BA1-954E-AE09-1FDB30ECE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439400" cy="6126162"/>
          </a:xfrm>
        </p:spPr>
        <p:txBody>
          <a:bodyPr>
            <a:normAutofit/>
          </a:bodyPr>
          <a:lstStyle/>
          <a:p>
            <a:r>
              <a:rPr lang="hu-HU" sz="5400" dirty="0">
                <a:solidFill>
                  <a:srgbClr val="002060"/>
                </a:solidFill>
              </a:rPr>
              <a:t>A FORRADALOM HELYSZÍNEI</a:t>
            </a:r>
            <a:br>
              <a:rPr lang="hu-HU" sz="5400" dirty="0">
                <a:solidFill>
                  <a:srgbClr val="002060"/>
                </a:solidFill>
              </a:rPr>
            </a:br>
            <a:br>
              <a:rPr lang="hu-HU" sz="5400" dirty="0">
                <a:solidFill>
                  <a:srgbClr val="002060"/>
                </a:solidFill>
              </a:rPr>
            </a:br>
            <a:r>
              <a:rPr lang="hu-HU" sz="5400" dirty="0">
                <a:solidFill>
                  <a:srgbClr val="002060"/>
                </a:solidFill>
              </a:rPr>
              <a:t> EGYKOR </a:t>
            </a:r>
            <a:br>
              <a:rPr lang="hu-HU" sz="5400" dirty="0">
                <a:solidFill>
                  <a:srgbClr val="002060"/>
                </a:solidFill>
              </a:rPr>
            </a:br>
            <a:br>
              <a:rPr lang="hu-HU" sz="5400" dirty="0">
                <a:solidFill>
                  <a:srgbClr val="002060"/>
                </a:solidFill>
              </a:rPr>
            </a:br>
            <a:r>
              <a:rPr lang="hu-HU" sz="5400" dirty="0">
                <a:solidFill>
                  <a:srgbClr val="002060"/>
                </a:solidFill>
              </a:rPr>
              <a:t>ÉS </a:t>
            </a:r>
            <a:br>
              <a:rPr lang="hu-HU" sz="5400" dirty="0">
                <a:solidFill>
                  <a:srgbClr val="002060"/>
                </a:solidFill>
              </a:rPr>
            </a:br>
            <a:br>
              <a:rPr lang="hu-HU" sz="5400" dirty="0">
                <a:solidFill>
                  <a:srgbClr val="002060"/>
                </a:solidFill>
              </a:rPr>
            </a:br>
            <a:r>
              <a:rPr lang="hu-HU" sz="5400" dirty="0">
                <a:solidFill>
                  <a:srgbClr val="002060"/>
                </a:solidFill>
              </a:rPr>
              <a:t>MA</a:t>
            </a:r>
          </a:p>
        </p:txBody>
      </p:sp>
    </p:spTree>
    <p:extLst>
      <p:ext uri="{BB962C8B-B14F-4D97-AF65-F5344CB8AC3E}">
        <p14:creationId xmlns:p14="http://schemas.microsoft.com/office/powerpoint/2010/main" val="4138139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666" t="14445" r="2500" b="2221"/>
          <a:stretch/>
        </p:blipFill>
        <p:spPr>
          <a:xfrm>
            <a:off x="1714500" y="571500"/>
            <a:ext cx="8763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60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381000"/>
            <a:ext cx="8178800" cy="6096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996AF4A-7CEA-B24C-96B4-F9FD7A549C9E}"/>
              </a:ext>
            </a:extLst>
          </p:cNvPr>
          <p:cNvSpPr txBox="1"/>
          <p:nvPr/>
        </p:nvSpPr>
        <p:spPr>
          <a:xfrm>
            <a:off x="6781800" y="609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2060"/>
                </a:solidFill>
              </a:rPr>
              <a:t>NEMZETI SZÍNHÁZ</a:t>
            </a:r>
          </a:p>
        </p:txBody>
      </p:sp>
    </p:spTree>
    <p:extLst>
      <p:ext uri="{BB962C8B-B14F-4D97-AF65-F5344CB8AC3E}">
        <p14:creationId xmlns:p14="http://schemas.microsoft.com/office/powerpoint/2010/main" val="149361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698500"/>
            <a:ext cx="81788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80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990600"/>
            <a:ext cx="10058400" cy="529866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E04C043-1989-B846-8503-25166DC008B2}"/>
              </a:ext>
            </a:extLst>
          </p:cNvPr>
          <p:cNvSpPr txBox="1"/>
          <p:nvPr/>
        </p:nvSpPr>
        <p:spPr>
          <a:xfrm>
            <a:off x="9753600" y="33790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2060"/>
                </a:solidFill>
              </a:rPr>
              <a:t>PILVAX</a:t>
            </a:r>
          </a:p>
        </p:txBody>
      </p:sp>
    </p:spTree>
    <p:extLst>
      <p:ext uri="{BB962C8B-B14F-4D97-AF65-F5344CB8AC3E}">
        <p14:creationId xmlns:p14="http://schemas.microsoft.com/office/powerpoint/2010/main" val="1281480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egycsúcs">
  <a:themeElements>
    <a:clrScheme name="Hegycsúcs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Hegycsúcs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egycsúcs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1229</TotalTime>
  <Words>173</Words>
  <Application>Microsoft Macintosh PowerPoint</Application>
  <PresentationFormat>Szélesvásznú</PresentationFormat>
  <Paragraphs>28</Paragraphs>
  <Slides>26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4" baseType="lpstr">
      <vt:lpstr>Arial</vt:lpstr>
      <vt:lpstr>Book Antiqua</vt:lpstr>
      <vt:lpstr>Georgia</vt:lpstr>
      <vt:lpstr>Lucida Sans</vt:lpstr>
      <vt:lpstr>Wingdings</vt:lpstr>
      <vt:lpstr>Wingdings 2</vt:lpstr>
      <vt:lpstr>Wingdings 3</vt:lpstr>
      <vt:lpstr>Hegycsúcs</vt:lpstr>
      <vt:lpstr>1848. Március 15.</vt:lpstr>
      <vt:lpstr>  Mit kiván a magyar nemzet. Legyen béke, szabadság és egyetértés.   </vt:lpstr>
      <vt:lpstr>PowerPoint-bemutató</vt:lpstr>
      <vt:lpstr>PowerPoint-bemutató</vt:lpstr>
      <vt:lpstr>A FORRADALOM HELYSZÍNEI   EGYKOR   ÉS   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Székely Judit</dc:creator>
  <cp:lastModifiedBy>Judit Székely</cp:lastModifiedBy>
  <cp:revision>34</cp:revision>
  <dcterms:created xsi:type="dcterms:W3CDTF">2017-05-02T21:58:14Z</dcterms:created>
  <dcterms:modified xsi:type="dcterms:W3CDTF">2021-03-13T12:38:24Z</dcterms:modified>
</cp:coreProperties>
</file>